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256" r:id="rId3"/>
    <p:sldId id="271" r:id="rId4"/>
    <p:sldId id="261" r:id="rId5"/>
    <p:sldId id="279" r:id="rId6"/>
    <p:sldId id="265" r:id="rId7"/>
    <p:sldId id="280" r:id="rId8"/>
    <p:sldId id="257" r:id="rId9"/>
    <p:sldId id="258" r:id="rId10"/>
    <p:sldId id="259" r:id="rId11"/>
    <p:sldId id="272" r:id="rId12"/>
    <p:sldId id="260" r:id="rId13"/>
    <p:sldId id="270" r:id="rId14"/>
    <p:sldId id="264" r:id="rId15"/>
    <p:sldId id="262" r:id="rId16"/>
    <p:sldId id="269" r:id="rId17"/>
    <p:sldId id="263" r:id="rId18"/>
    <p:sldId id="266" r:id="rId19"/>
    <p:sldId id="267" r:id="rId20"/>
    <p:sldId id="283" r:id="rId21"/>
    <p:sldId id="282" r:id="rId22"/>
    <p:sldId id="274" r:id="rId23"/>
    <p:sldId id="275" r:id="rId24"/>
    <p:sldId id="276" r:id="rId25"/>
    <p:sldId id="268" r:id="rId26"/>
    <p:sldId id="273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4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B3047-6925-4547-AAD0-E2476CBC70B0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05E8D-639E-4DB5-BD57-7FC6D4262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First, we’re going to do some brain storming. What is brainstorm? It is not this…[pic 1] or this [pic 2], but is this: [pic 3].</a:t>
            </a:r>
          </a:p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We’re going to brainstorm about Christmas. I want to know how much you know about it.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B261C2-D0F9-4AD4-BBC5-AAA0A1195451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7414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0729-6554-40A0-B49B-CF2FE65DC98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A73F-FA46-4DFC-B400-B2115D3B8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8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0729-6554-40A0-B49B-CF2FE65DC98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A73F-FA46-4DFC-B400-B2115D3B8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1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0729-6554-40A0-B49B-CF2FE65DC98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A73F-FA46-4DFC-B400-B2115D3B8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0729-6554-40A0-B49B-CF2FE65DC98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A73F-FA46-4DFC-B400-B2115D3B8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5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0729-6554-40A0-B49B-CF2FE65DC98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A73F-FA46-4DFC-B400-B2115D3B8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2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0729-6554-40A0-B49B-CF2FE65DC98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A73F-FA46-4DFC-B400-B2115D3B8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1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0729-6554-40A0-B49B-CF2FE65DC98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A73F-FA46-4DFC-B400-B2115D3B8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3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0729-6554-40A0-B49B-CF2FE65DC98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A73F-FA46-4DFC-B400-B2115D3B8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0729-6554-40A0-B49B-CF2FE65DC98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A73F-FA46-4DFC-B400-B2115D3B8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9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0729-6554-40A0-B49B-CF2FE65DC98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A73F-FA46-4DFC-B400-B2115D3B8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9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70729-6554-40A0-B49B-CF2FE65DC98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A73F-FA46-4DFC-B400-B2115D3B8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0729-6554-40A0-B49B-CF2FE65DC98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BA73F-FA46-4DFC-B400-B2115D3B8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1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onedeaftest.com/" TargetMode="External"/><Relationship Id="rId2" Type="http://schemas.openxmlformats.org/officeDocument/2006/relationships/hyperlink" Target="https://www.nidcd.nih.gov/tunestest/take-distorted-tunes-te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thefreedictionary.com/compri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thefreedictionary.com/sound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www.thefreedictionary.com/improvi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yclopedia2.thefreedictionary.com/sound+waves" TargetMode="External"/><Relationship Id="rId5" Type="http://schemas.openxmlformats.org/officeDocument/2006/relationships/hyperlink" Target="https://www.thefreedictionary.com/vibration" TargetMode="External"/><Relationship Id="rId4" Type="http://schemas.openxmlformats.org/officeDocument/2006/relationships/hyperlink" Target="https://www.thefreedictionary.com/nois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google.com/url?sa=i&amp;source=images&amp;cd=&amp;cad=rja&amp;docid=OQgWNQojIHkEZM&amp;tbnid=C_Y70f1jqg9mSM:&amp;ved=0CAgQjRw&amp;url=http%3A%2F%2Fwww.aicbr.ca%2Faicbr-projects%2Fdeliberative-dialogue-on-achieving-healthy-weights-for-children&amp;ei=vGyoUtHvEZCukAfviYDwCA&amp;psig=AFQjCNFlulS0wGuvjeycyop7ICkA5-z1cg&amp;ust=138685599636103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3243"/>
            <a:ext cx="12191999" cy="13060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Jokerman" panose="04090605060D06020702" pitchFamily="82" charset="0"/>
              </a:rPr>
              <a:t>Performance Arts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with </a:t>
            </a:r>
            <a:r>
              <a:rPr lang="en-US" dirty="0" smtClean="0"/>
              <a:t>Don </a:t>
            </a:r>
            <a:r>
              <a:rPr lang="en-US" dirty="0" err="1" smtClean="0"/>
              <a:t>Orfeo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MYTH: Tone Deafness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than 1 in 25 people truly has </a:t>
            </a:r>
            <a:r>
              <a:rPr lang="en-US" dirty="0" err="1"/>
              <a:t>amusia</a:t>
            </a:r>
            <a:r>
              <a:rPr lang="en-US" dirty="0"/>
              <a:t>, the technical term for tone deafness. Tests have shown that some people with bad singing voices hear music just fine. </a:t>
            </a:r>
            <a:r>
              <a:rPr lang="en-US" dirty="0" err="1"/>
              <a:t>Amusics</a:t>
            </a:r>
            <a:r>
              <a:rPr lang="en-US" dirty="0"/>
              <a:t> are a smaller group with a perceptual problem: They can't pick out differences in pitch or follow the simplest tunes.</a:t>
            </a:r>
          </a:p>
          <a:p>
            <a:r>
              <a:rPr lang="en-US" dirty="0" smtClean="0">
                <a:hlinkClick r:id="rId2"/>
              </a:rPr>
              <a:t>The Pitch Recognition Test</a:t>
            </a:r>
            <a:r>
              <a:rPr lang="en-US" dirty="0" smtClean="0"/>
              <a:t> (Distorted </a:t>
            </a:r>
            <a:r>
              <a:rPr lang="en-US" smtClean="0"/>
              <a:t>Tunes Test)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Another Tone Deafness Test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www.intunemusic.com.sg/wp-content/uploads/2018/02/Tone-Deaf-Percent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7" y="1267382"/>
            <a:ext cx="6985000" cy="551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g.wonderhowto.com/img/24/09/63499397413315/0/think-you-might-be-tone-deaf-online-musical-test-will-diagnose-you-minutes.w14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1825625"/>
            <a:ext cx="6232525" cy="467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47 -0.02199 L -1.51185 -0.0164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6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MYTH: Tone Deafness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Here’s the real test:</a:t>
            </a:r>
          </a:p>
          <a:p>
            <a:pPr marL="0" indent="0">
              <a:buNone/>
            </a:pPr>
            <a:r>
              <a:rPr lang="en-US" dirty="0" smtClean="0"/>
              <a:t>How do you say these Chinese words:</a:t>
            </a:r>
          </a:p>
          <a:p>
            <a:r>
              <a:rPr lang="zh-CN" altLang="en-US" dirty="0" smtClean="0"/>
              <a:t>吗</a:t>
            </a:r>
            <a:endParaRPr lang="en-US" altLang="zh-CN" dirty="0" smtClean="0"/>
          </a:p>
          <a:p>
            <a:r>
              <a:rPr lang="zh-CN" altLang="en-US" dirty="0" smtClean="0"/>
              <a:t>嘛</a:t>
            </a:r>
            <a:endParaRPr lang="en-US" altLang="zh-CN" dirty="0" smtClean="0"/>
          </a:p>
          <a:p>
            <a:r>
              <a:rPr lang="zh-CN" altLang="en-US" dirty="0" smtClean="0"/>
              <a:t>妈</a:t>
            </a:r>
            <a:endParaRPr lang="en-US" altLang="zh-CN" dirty="0" smtClean="0"/>
          </a:p>
          <a:p>
            <a:r>
              <a:rPr lang="zh-CN" altLang="en-US" dirty="0" smtClean="0"/>
              <a:t>马</a:t>
            </a:r>
            <a:endParaRPr lang="en-US" altLang="zh-CN" dirty="0" smtClean="0"/>
          </a:p>
          <a:p>
            <a:r>
              <a:rPr lang="zh-CN" altLang="en-US" dirty="0" smtClean="0"/>
              <a:t>骂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 smtClean="0"/>
              <a:t>If you can say them with the proper tones, then you are not tone deaf!</a:t>
            </a:r>
          </a:p>
          <a:p>
            <a:pPr marL="0" indent="0">
              <a:buNone/>
            </a:pPr>
            <a:r>
              <a:rPr lang="en-US" i="1" dirty="0" smtClean="0"/>
              <a:t>This also means that if you can speak Chinese, you hear well enough that you can learn to sing and play in tune!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122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MYTH: Can’t perform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Music is a language, just like Chinese and English.</a:t>
            </a:r>
          </a:p>
          <a:p>
            <a:r>
              <a:rPr lang="en-US" dirty="0" smtClean="0"/>
              <a:t>You can learn to speak a language without knowing how to read or write it.</a:t>
            </a:r>
          </a:p>
          <a:p>
            <a:r>
              <a:rPr lang="en-US" dirty="0" smtClean="0"/>
              <a:t>You can learn to speak music without knowing how to read or write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1000+ images about Zen on Pinterest | Buddhists, Ryoanj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860" y="-14382"/>
            <a:ext cx="5475968" cy="68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4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125"/>
            <a:ext cx="10947400" cy="1325563"/>
          </a:xfrm>
        </p:spPr>
        <p:txBody>
          <a:bodyPr/>
          <a:lstStyle/>
          <a:p>
            <a:r>
              <a:rPr lang="en-US" dirty="0" smtClean="0"/>
              <a:t>Some Philosophy—Five Buddhist-styled </a:t>
            </a:r>
            <a:r>
              <a:rPr lang="en-US" dirty="0" err="1" smtClean="0"/>
              <a:t>Koans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a tree falls in a forest and no one is around to hear it, does it make a sound?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sound of one hand clapping?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came first—language or music?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we say that the song of a bird is music?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all music beautiful?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4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compose?</a:t>
            </a:r>
            <a:endParaRPr lang="en-US" dirty="0"/>
          </a:p>
        </p:txBody>
      </p:sp>
      <p:sp>
        <p:nvSpPr>
          <p:cNvPr id="4" name="Rectangle 1"/>
          <p:cNvSpPr>
            <a:spLocks noChangeAspect="1" noChangeArrowheads="1"/>
          </p:cNvSpPr>
          <p:nvPr/>
        </p:nvSpPr>
        <p:spPr bwMode="auto">
          <a:xfrm>
            <a:off x="1111926" y="1616781"/>
            <a:ext cx="9162373" cy="45601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76176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com·pose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 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kəm-pōz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′)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v.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com·posed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, 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com·pos·ing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, 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com·pos·es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v.tr.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1. 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To make up the constituent parts of; constitute or form: 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966A00"/>
                </a:solidFill>
                <a:effectLst/>
                <a:cs typeface="Arial" panose="020B0604020202020204" pitchFamily="34" charset="0"/>
              </a:rPr>
              <a:t>an exhibit composed of French paintings; the many </a:t>
            </a:r>
            <a:r>
              <a:rPr kumimoji="0" lang="en-US" altLang="en-US" b="0" i="1" u="none" strike="noStrike" cap="none" normalizeH="0" baseline="0" dirty="0" err="1" smtClean="0">
                <a:ln>
                  <a:noFill/>
                </a:ln>
                <a:solidFill>
                  <a:srgbClr val="966A00"/>
                </a:solidFill>
                <a:effectLst/>
                <a:cs typeface="Arial" panose="020B0604020202020204" pitchFamily="34" charset="0"/>
              </a:rPr>
              <a:t>ethnicgroups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966A00"/>
                </a:solidFill>
                <a:effectLst/>
                <a:cs typeface="Arial" panose="020B0604020202020204" pitchFamily="34" charset="0"/>
              </a:rPr>
              <a:t> that compose our nation.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See Usage Note at 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2484C6"/>
                </a:solidFill>
                <a:effectLst/>
                <a:cs typeface="Arial" panose="020B0604020202020204" pitchFamily="34" charset="0"/>
                <a:hlinkClick r:id="rId2"/>
              </a:rPr>
              <a:t>comprise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2. 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To make or create by putting together parts or elements.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3. 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To create or produce (a literary or musical piece).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4. 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To make (oneself) calm or tranquil: 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966A00"/>
                </a:solidFill>
                <a:effectLst/>
                <a:cs typeface="Arial" panose="020B0604020202020204" pitchFamily="34" charset="0"/>
              </a:rPr>
              <a:t>Compose yourself and deal with the problems logically.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5. 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To settle or adjust; reconcile: 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966A00"/>
                </a:solidFill>
                <a:effectLst/>
                <a:cs typeface="Arial" panose="020B0604020202020204" pitchFamily="34" charset="0"/>
              </a:rPr>
              <a:t>They managed to compose their differences.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6. 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To arrange aesthetically or artistically.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7. 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Printing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To arrange or set (type or matter to be printed).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v.intr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1. 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To create a literary or musical piece.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2. 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Printing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 To set type.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7307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[Middle English 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composen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from Old French 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composer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alteration (influenced by 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poser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 put, place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 of Latin 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40404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compōnere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https://upload.wikimedia.org/wikipedia/commons/thumb/e/e7/Paige_Compositor.jpg/1024px-Paige_Composi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01"/>
            <a:ext cx="7511374" cy="687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9" t="5410" r="15727" b="37885"/>
          <a:stretch/>
        </p:blipFill>
        <p:spPr>
          <a:xfrm>
            <a:off x="32425" y="-15201"/>
            <a:ext cx="8153632" cy="6896106"/>
          </a:xfrm>
        </p:spPr>
      </p:pic>
    </p:spTree>
    <p:extLst>
      <p:ext uri="{BB962C8B-B14F-4D97-AF65-F5344CB8AC3E}">
        <p14:creationId xmlns:p14="http://schemas.microsoft.com/office/powerpoint/2010/main" val="10832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Music as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(ugh!)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</a:p>
          <a:p>
            <a:r>
              <a:rPr lang="en-US" dirty="0" smtClean="0">
                <a:hlinkClick r:id="rId2"/>
              </a:rPr>
              <a:t>Improvise</a:t>
            </a:r>
            <a:r>
              <a:rPr lang="en-US" dirty="0" smtClean="0"/>
              <a:t>—Improvisation </a:t>
            </a:r>
          </a:p>
          <a:p>
            <a:r>
              <a:rPr lang="en-US" dirty="0" smtClean="0">
                <a:hlinkClick r:id="rId3"/>
              </a:rPr>
              <a:t>Sound</a:t>
            </a:r>
            <a:r>
              <a:rPr lang="en-US" dirty="0" smtClean="0"/>
              <a:t> (Back to the Future video </a:t>
            </a:r>
            <a:r>
              <a:rPr lang="en-US" dirty="0" err="1" smtClean="0"/>
              <a:t>exerpt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4"/>
              </a:rPr>
              <a:t>Noise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Vibration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Sound waves</a:t>
            </a:r>
            <a:endParaRPr lang="en-US" dirty="0" smtClean="0"/>
          </a:p>
          <a:p>
            <a:r>
              <a:rPr lang="en-US" dirty="0" smtClean="0"/>
              <a:t>Music</a:t>
            </a:r>
          </a:p>
          <a:p>
            <a:r>
              <a:rPr lang="en-US" dirty="0" smtClean="0"/>
              <a:t>Musical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9500" y="1762125"/>
            <a:ext cx="24003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Decomposition</a:t>
            </a:r>
            <a:endParaRPr lang="en-US" sz="2800" dirty="0"/>
          </a:p>
        </p:txBody>
      </p:sp>
      <p:pic>
        <p:nvPicPr>
          <p:cNvPr id="1026" name="Picture 2" descr="improvise cartoons - Humor from Jantoo Carto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48" y="639261"/>
            <a:ext cx="5368552" cy="60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humbnails-visually.netdna-ssl.com/NoiseLevels_53343b7d65ff4_w1500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1"/>
          <a:stretch/>
        </p:blipFill>
        <p:spPr bwMode="auto">
          <a:xfrm>
            <a:off x="6202017" y="1"/>
            <a:ext cx="2969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3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Aesthetics—Beautiful or not? More Vocab.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</a:p>
          <a:p>
            <a:r>
              <a:rPr lang="en-US" dirty="0" smtClean="0"/>
              <a:t>Craft</a:t>
            </a:r>
          </a:p>
          <a:p>
            <a:r>
              <a:rPr lang="en-US" dirty="0" smtClean="0"/>
              <a:t>Art</a:t>
            </a:r>
          </a:p>
          <a:p>
            <a:r>
              <a:rPr lang="en-US" dirty="0" smtClean="0"/>
              <a:t>Entertainment</a:t>
            </a:r>
          </a:p>
          <a:p>
            <a:endParaRPr lang="en-US" dirty="0"/>
          </a:p>
        </p:txBody>
      </p:sp>
      <p:pic>
        <p:nvPicPr>
          <p:cNvPr id="7170" name="Picture 2" descr="http://blogs.oregonstate.edu/careerservices/files/2013/09/I-got-a-skill-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62" y="1690688"/>
            <a:ext cx="412432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oecdskillsandwork.files.wordpress.com/2016/06/blog44-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7"/>
          <a:stretch/>
        </p:blipFill>
        <p:spPr bwMode="auto">
          <a:xfrm>
            <a:off x="5166962" y="1620839"/>
            <a:ext cx="4728701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liferootsnm.org/wp-content/uploads/2017/08/IMG_74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68" y="1328739"/>
            <a:ext cx="7091526" cy="47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4.bp.blogspot.com/-8KnqDQ1ueKE/UP0nocnmCXI/AAAAAAAAAA4/vZyK1BSTNjE/s1600/wrong-pos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238305"/>
            <a:ext cx="7670800" cy="55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tse3.explicit.bing.net/th?id=OIP.H6CmGoORluq0G9mpfvfpyAHaEz&amp;pid=Api&amp;P=0&amp;w=262&amp;h=17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93" y="1328739"/>
            <a:ext cx="8541507" cy="554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virginiaburges.files.wordpress.com/2016/09/beethoven-original-score-of-fifth.jpg?w=6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08" y="-1"/>
            <a:ext cx="4363991" cy="68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8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If you can speak, you can create </a:t>
            </a:r>
            <a:br>
              <a:rPr lang="en-US" dirty="0" smtClean="0"/>
            </a:br>
            <a:r>
              <a:rPr lang="en-US" dirty="0" smtClean="0"/>
              <a:t>poems and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Shlop" panose="020B0608020202050204" pitchFamily="34" charset="0"/>
              </a:rPr>
              <a:t>Compose Yourself!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Words to Music, Music to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If you can speak, you can create </a:t>
            </a:r>
            <a:br>
              <a:rPr lang="en-US" dirty="0" smtClean="0"/>
            </a:br>
            <a:r>
              <a:rPr lang="en-US" dirty="0" smtClean="0">
                <a:noFill/>
              </a:rPr>
              <a:t>and songs </a:t>
            </a:r>
            <a:r>
              <a:rPr lang="en-US" dirty="0" smtClean="0"/>
              <a:t>poems and stories and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FF0000"/>
                </a:solidFill>
                <a:latin typeface="Kids" panose="03050502040202020203" pitchFamily="66" charset="0"/>
              </a:rPr>
              <a:t>Let’s do it!</a:t>
            </a:r>
            <a:endParaRPr lang="en-US" sz="8000" dirty="0">
              <a:solidFill>
                <a:srgbClr val="FF0000"/>
              </a:solidFill>
              <a:latin typeface="Kids" panose="0305050204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ten questions to keep in the back of your mind.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outside </a:t>
            </a:r>
            <a:r>
              <a:rPr lang="en-US" dirty="0"/>
              <a:t>and listen. (If you can’t go outside, then stay inside and do this in your imagination</a:t>
            </a:r>
            <a:r>
              <a:rPr lang="en-US" dirty="0" smtClean="0"/>
              <a:t>.)</a:t>
            </a:r>
          </a:p>
          <a:p>
            <a:r>
              <a:rPr lang="en-US" dirty="0"/>
              <a:t>In your notebook, write down your answers to the following ten questions: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 Questions </a:t>
            </a:r>
            <a:r>
              <a:rPr lang="en-US" sz="2400" i="1" dirty="0"/>
              <a:t>(cond.)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kind of sounds do you hear?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they sound high or low?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they last a long time or are they short?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sounds, if any, seem to communicate (seem to say something)?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sounds are beautiful and which are ugly?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sounds are loud and which are soft?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sounds seem to stay the same and which seem to move up and down?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sounds let you clap your hands at the same time you hear the sounds if you hear them more than once?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Where do the sounds come from?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things that are making the sounds?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6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 Questions </a:t>
            </a:r>
            <a:r>
              <a:rPr lang="en-US" sz="2400" i="1" dirty="0"/>
              <a:t>(cond.)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Did you discover anything new from this exercise?</a:t>
            </a:r>
          </a:p>
          <a:p>
            <a:r>
              <a:rPr lang="en-US" dirty="0" smtClean="0"/>
              <a:t>Try this exercise:</a:t>
            </a:r>
          </a:p>
          <a:p>
            <a:r>
              <a:rPr lang="en-US" dirty="0"/>
              <a:t>You live on an uncharted island, and you know nothing about music notation. What kind of notation might you invent to represent lengths of sounds? Remember, you’re isolated; no cell phones, no clocks. Consider yourself lucky you have things to write with!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9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Listen to your world!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Think about how you could put together sounds to express what you hear.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Think about how you could put together sounds to express how you feel.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1.bp.blogspot.com/-9lLkvZE7zLI/URnYw1m0zrI/AAAAAAAABVw/40Vz84gNN6w/s1600/TryNotToRe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9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Loony Tunes -That's All Folk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6988" y="857250"/>
            <a:ext cx="6858000" cy="5143032"/>
          </a:xfrm>
        </p:spPr>
      </p:pic>
    </p:spTree>
    <p:extLst>
      <p:ext uri="{BB962C8B-B14F-4D97-AF65-F5344CB8AC3E}">
        <p14:creationId xmlns:p14="http://schemas.microsoft.com/office/powerpoint/2010/main" val="32658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When Women Cry at Work â Sarah Zink â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" y="0"/>
            <a:ext cx="12115556" cy="69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oung Peopleâs Concerts | Chattanooga Symphony &amp;amp; Op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03" y="0"/>
            <a:ext cx="6778307" cy="69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6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can read music, raise your hand.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Best 25+ Marching band quotes ideas on Pinteres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4" y="1690688"/>
            <a:ext cx="3895725" cy="48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9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possible to set any words to music?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song is originally in Italian, but I think you’ll be able to understand the words.</a:t>
            </a:r>
          </a:p>
          <a:p>
            <a:r>
              <a:rPr lang="it-IT" dirty="0"/>
              <a:t>Duetto buffo di due gatti </a:t>
            </a:r>
            <a:r>
              <a:rPr lang="it-IT" dirty="0" smtClean="0"/>
              <a:t>- </a:t>
            </a:r>
            <a:r>
              <a:rPr lang="it-IT" dirty="0"/>
              <a:t>G. </a:t>
            </a:r>
            <a:r>
              <a:rPr lang="it-IT" smtClean="0"/>
              <a:t>Rossini.mp4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usual procedure of a class like this is to take up most of the class by introducing the boring background </a:t>
            </a:r>
            <a:r>
              <a:rPr lang="en-US" dirty="0" smtClean="0"/>
              <a:t>stuff that </a:t>
            </a:r>
            <a:r>
              <a:rPr lang="en-US" smtClean="0"/>
              <a:t>explains the </a:t>
            </a:r>
            <a:r>
              <a:rPr lang="en-US" dirty="0" smtClean="0"/>
              <a:t>fun, practical stuff.</a:t>
            </a:r>
          </a:p>
          <a:p>
            <a:r>
              <a:rPr lang="en-US" dirty="0" smtClean="0"/>
              <a:t>Not this class! We’re going right to the good stuff first, and do the boring background stuff after that.</a:t>
            </a:r>
          </a:p>
          <a:p>
            <a:r>
              <a:rPr lang="en-US" dirty="0" smtClean="0"/>
              <a:t>First, I’m going to sneak in one of the boring things…</a:t>
            </a:r>
          </a:p>
          <a:p>
            <a:r>
              <a:rPr lang="en-US" dirty="0" smtClean="0"/>
              <a:t>To hear the music within the words, the words are best spoken as conversation, not as poetry.</a:t>
            </a:r>
          </a:p>
          <a:p>
            <a:r>
              <a:rPr lang="en-US" dirty="0" smtClean="0"/>
              <a:t>Think of walking up to a friend or stranger, and saying the first line, as if you were having a conversation.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7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Good Stuff! A volunteer, please. Read one line, any language, or even just say a short sentence.</a:t>
            </a:r>
          </a:p>
          <a:p>
            <a:r>
              <a:rPr lang="en-US" dirty="0" smtClean="0"/>
              <a:t>Rhythm</a:t>
            </a:r>
          </a:p>
          <a:p>
            <a:r>
              <a:rPr lang="en-US" dirty="0" smtClean="0"/>
              <a:t>Melody</a:t>
            </a:r>
          </a:p>
          <a:p>
            <a:r>
              <a:rPr lang="en-US" dirty="0" smtClean="0"/>
              <a:t>You now have the beginning of a song!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1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Brainstorm</a:t>
            </a:r>
          </a:p>
        </p:txBody>
      </p:sp>
      <p:pic>
        <p:nvPicPr>
          <p:cNvPr id="3077" name="Picture 5" descr="https://encrypted-tbn2.gstatic.com/images?q=tbn:ANd9GcRKSgSILmAytB3kIRztW36JummfsMfavRjjuKfkTAbeMmQ43i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9" descr="http://www.google.com/url?sa=i&amp;source=images&amp;cd=&amp;docid=OQgWNQojIHkEZM&amp;tbnid=C_Y70f1jqg9mSM:&amp;ved=0CAUQjBw&amp;url=http%3A%2F%2Fwww.aicbr.ca%2Fimages%2FourActivities%2Fprojects%2FDD2%2FBrainstormDetail.png&amp;ei=vGyoUtHvEZCukAfviYDwCA&amp;psig=AFQjCNFlulS0wGuvjeycyop7ICkA5-z1cg&amp;ust=1386855996361034"/>
          <p:cNvSpPr>
            <a:spLocks noChangeAspect="1" noChangeArrowheads="1"/>
          </p:cNvSpPr>
          <p:nvPr/>
        </p:nvSpPr>
        <p:spPr bwMode="auto">
          <a:xfrm>
            <a:off x="1746250" y="-2474913"/>
            <a:ext cx="4191000" cy="441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AutoShape 11" descr="http://www.google.com/url?sa=i&amp;source=images&amp;cd=&amp;docid=OQgWNQojIHkEZM&amp;tbnid=C_Y70f1jqg9mSM:&amp;ved=0CAUQjBw&amp;url=http%3A%2F%2Fwww.aicbr.ca%2Fimages%2FourActivities%2Fprojects%2FDD2%2FBrainstormDetail.png&amp;ei=vGyoUtHvEZCukAfviYDwCA&amp;psig=AFQjCNFlulS0wGuvjeycyop7ICkA5-z1cg&amp;ust=1386855996361034"/>
          <p:cNvSpPr>
            <a:spLocks noChangeAspect="1" noChangeArrowheads="1"/>
          </p:cNvSpPr>
          <p:nvPr/>
        </p:nvSpPr>
        <p:spPr bwMode="auto">
          <a:xfrm>
            <a:off x="1746250" y="-2474913"/>
            <a:ext cx="4191000" cy="441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85" name="Picture 13" descr="http://www.aicbr.ca/images/ourActivities/projects/DD2/BrainstormDetail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0"/>
            <a:ext cx="648017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MYTH: If you can’t read music, you can’t compose.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i="1" dirty="0"/>
              <a:t>Famous </a:t>
            </a:r>
            <a:r>
              <a:rPr lang="en-US" sz="3600" i="1" dirty="0" smtClean="0"/>
              <a:t>musicians who couldn’t read music include</a:t>
            </a:r>
          </a:p>
          <a:p>
            <a:r>
              <a:rPr lang="en-US" sz="4400" dirty="0" smtClean="0"/>
              <a:t>the Beatles</a:t>
            </a:r>
          </a:p>
          <a:p>
            <a:r>
              <a:rPr lang="en-US" sz="4400" dirty="0" smtClean="0"/>
              <a:t>Elvis Presley</a:t>
            </a:r>
          </a:p>
          <a:p>
            <a:r>
              <a:rPr lang="en-US" sz="4400" dirty="0" smtClean="0"/>
              <a:t>Eric Clapton</a:t>
            </a:r>
          </a:p>
          <a:p>
            <a:r>
              <a:rPr lang="en-US" sz="4400" dirty="0" smtClean="0"/>
              <a:t>Slash.</a:t>
            </a:r>
            <a:r>
              <a:rPr lang="en-US" sz="4400" dirty="0"/>
              <a:t> </a:t>
            </a:r>
            <a:endParaRPr lang="en-US" sz="4400" dirty="0" smtClean="0"/>
          </a:p>
          <a:p>
            <a:r>
              <a:rPr lang="en-US" sz="4400" dirty="0" smtClean="0"/>
              <a:t>Maybe you!</a:t>
            </a:r>
            <a:endParaRPr lang="en-US" sz="4400" dirty="0"/>
          </a:p>
        </p:txBody>
      </p:sp>
      <p:pic>
        <p:nvPicPr>
          <p:cNvPr id="3076" name="Picture 4" descr="If Paul McCartney Canât Read Music, Why Should I? - Ada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0 Legendary Musicians Who Never Learned How to Read Mu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43"/>
            <a:ext cx="10896600" cy="68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9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1183</Words>
  <Application>Microsoft Office PowerPoint</Application>
  <PresentationFormat>Widescreen</PresentationFormat>
  <Paragraphs>115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等线</vt:lpstr>
      <vt:lpstr>Arial</vt:lpstr>
      <vt:lpstr>Calibri</vt:lpstr>
      <vt:lpstr>Calibri Light</vt:lpstr>
      <vt:lpstr>Courier New</vt:lpstr>
      <vt:lpstr>Jokerman</vt:lpstr>
      <vt:lpstr>Kids</vt:lpstr>
      <vt:lpstr>Shlop</vt:lpstr>
      <vt:lpstr>Office Theme</vt:lpstr>
      <vt:lpstr>Performance Arts</vt:lpstr>
      <vt:lpstr>Compose Yourself!</vt:lpstr>
      <vt:lpstr>PowerPoint Presentation</vt:lpstr>
      <vt:lpstr>If you can read music, raise your hand.</vt:lpstr>
      <vt:lpstr>Is it possible to set any words to music?</vt:lpstr>
      <vt:lpstr>Demo</vt:lpstr>
      <vt:lpstr>Demo</vt:lpstr>
      <vt:lpstr>Brainstorm</vt:lpstr>
      <vt:lpstr>MYTH: If you can’t read music, you can’t compose.</vt:lpstr>
      <vt:lpstr>MYTH: Tone Deafness</vt:lpstr>
      <vt:lpstr>MYTH: Tone Deafness</vt:lpstr>
      <vt:lpstr>MYTH: Can’t perform music</vt:lpstr>
      <vt:lpstr>PowerPoint Presentation</vt:lpstr>
      <vt:lpstr>Some Philosophy—Five Buddhist-styled Koans</vt:lpstr>
      <vt:lpstr>What is compose?</vt:lpstr>
      <vt:lpstr>Music as Language</vt:lpstr>
      <vt:lpstr>Some (ugh!) Vocabulary</vt:lpstr>
      <vt:lpstr>Aesthetics—Beautiful or not? More Vocab.</vt:lpstr>
      <vt:lpstr>If you can speak, you can create  poems and stories</vt:lpstr>
      <vt:lpstr>If you can speak, you can create  and songs poems and stories and songs</vt:lpstr>
      <vt:lpstr>Listening</vt:lpstr>
      <vt:lpstr>The Ten Questions</vt:lpstr>
      <vt:lpstr>The Ten Questions (cond.)</vt:lpstr>
      <vt:lpstr>The Ten Questions (cond.)</vt:lpstr>
      <vt:lpstr>Homework</vt:lpstr>
      <vt:lpstr>PowerPoint Presentation</vt:lpstr>
      <vt:lpstr>PowerPoint Presentation</vt:lpstr>
    </vt:vector>
  </TitlesOfParts>
  <Company>The Music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Composition</dc:title>
  <dc:creator>Don Rechtman</dc:creator>
  <cp:lastModifiedBy>Don Rechtman</cp:lastModifiedBy>
  <cp:revision>46</cp:revision>
  <dcterms:created xsi:type="dcterms:W3CDTF">2019-06-02T07:19:32Z</dcterms:created>
  <dcterms:modified xsi:type="dcterms:W3CDTF">2020-08-10T12:10:02Z</dcterms:modified>
</cp:coreProperties>
</file>