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3.xml" ContentType="application/vnd.openxmlformats-officedocument.presentationml.comments+xml"/>
  <Override PartName="/ppt/notesSlides/notesSlide29.xml" ContentType="application/vnd.openxmlformats-officedocument.presentationml.notesSlide+xml"/>
  <Override PartName="/ppt/comments/comment4.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86" r:id="rId2"/>
    <p:sldId id="313" r:id="rId3"/>
    <p:sldId id="266" r:id="rId4"/>
    <p:sldId id="274" r:id="rId5"/>
    <p:sldId id="287" r:id="rId6"/>
    <p:sldId id="288" r:id="rId7"/>
    <p:sldId id="319" r:id="rId8"/>
    <p:sldId id="275" r:id="rId9"/>
    <p:sldId id="314" r:id="rId10"/>
    <p:sldId id="315" r:id="rId11"/>
    <p:sldId id="316" r:id="rId12"/>
    <p:sldId id="289" r:id="rId13"/>
    <p:sldId id="290" r:id="rId14"/>
    <p:sldId id="295" r:id="rId15"/>
    <p:sldId id="296" r:id="rId16"/>
    <p:sldId id="317" r:id="rId17"/>
    <p:sldId id="297" r:id="rId18"/>
    <p:sldId id="257" r:id="rId19"/>
    <p:sldId id="280" r:id="rId20"/>
    <p:sldId id="281" r:id="rId21"/>
    <p:sldId id="293" r:id="rId22"/>
    <p:sldId id="282" r:id="rId23"/>
    <p:sldId id="284" r:id="rId24"/>
    <p:sldId id="285" r:id="rId25"/>
    <p:sldId id="260" r:id="rId26"/>
    <p:sldId id="277" r:id="rId27"/>
    <p:sldId id="278" r:id="rId28"/>
    <p:sldId id="279" r:id="rId29"/>
    <p:sldId id="291" r:id="rId30"/>
    <p:sldId id="318" r:id="rId31"/>
    <p:sldId id="292" r:id="rId32"/>
    <p:sldId id="261" r:id="rId33"/>
    <p:sldId id="262" r:id="rId34"/>
    <p:sldId id="263" r:id="rId35"/>
    <p:sldId id="323" r:id="rId36"/>
    <p:sldId id="294" r:id="rId37"/>
    <p:sldId id="320" r:id="rId38"/>
    <p:sldId id="311" r:id="rId39"/>
    <p:sldId id="324" r:id="rId40"/>
    <p:sldId id="325" r:id="rId41"/>
    <p:sldId id="312" r:id="rId42"/>
    <p:sldId id="310" r:id="rId43"/>
    <p:sldId id="300" r:id="rId44"/>
    <p:sldId id="301" r:id="rId45"/>
    <p:sldId id="302" r:id="rId46"/>
    <p:sldId id="303" r:id="rId47"/>
    <p:sldId id="304" r:id="rId48"/>
    <p:sldId id="305" r:id="rId49"/>
    <p:sldId id="326" r:id="rId50"/>
    <p:sldId id="306" r:id="rId51"/>
    <p:sldId id="307" r:id="rId52"/>
    <p:sldId id="308" r:id="rId53"/>
    <p:sldId id="321" r:id="rId54"/>
    <p:sldId id="322" r:id="rId55"/>
    <p:sldId id="309" r:id="rId56"/>
  </p:sldIdLst>
  <p:sldSz cx="9144000" cy="6858000" type="screen4x3"/>
  <p:notesSz cx="6858000" cy="9144000"/>
  <p:embeddedFontLst>
    <p:embeddedFont>
      <p:font typeface="Calibri" panose="020F0502020204030204" pitchFamily="34" charset="0"/>
      <p:regular r:id="rId58"/>
      <p:bold r:id="rId59"/>
      <p:italic r:id="rId60"/>
      <p:boldItalic r:id="rId61"/>
    </p:embeddedFont>
    <p:embeddedFont>
      <p:font typeface="宋体" panose="02010600030101010101" pitchFamily="2" charset="-12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 Rechtman" initials="dr"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4345" autoAdjust="0"/>
  </p:normalViewPr>
  <p:slideViewPr>
    <p:cSldViewPr>
      <p:cViewPr>
        <p:scale>
          <a:sx n="75" d="100"/>
          <a:sy n="75" d="100"/>
        </p:scale>
        <p:origin x="356" y="1276"/>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286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9-08-30T10:02:28.859" idx="30">
    <p:pos x="4142" y="816"/>
    <p:text>An Incan priest smoking as part of a religious ceremony.</p:text>
  </p:cm>
  <p:cm authorId="1" dt="2009-08-30T10:03:10.218" idx="31">
    <p:pos x="5207" y="2816"/>
    <p:text>What drug was named after Jean Nicot?
Nicotine!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9-08-30T10:03:49.906" idx="32">
    <p:pos x="5464" y="1344"/>
    <p:text>This was an Imperial decree.</p:text>
  </p:cm>
  <p:cm authorId="1" dt="2009-08-30T10:04:54.328" idx="33">
    <p:pos x="5464" y="1712"/>
    <p:text>England forced China to produce and use Opium, which is part of the source of China's becoming "the sick man of Asia."</p:text>
  </p:cm>
  <p:cm authorId="1" dt="2009-08-30T10:05:53.875" idx="34">
    <p:pos x="5464" y="2080"/>
    <p:text>The Tobacco Project was the introduction into China of the cultivation of tobacco and the production of cigarettes.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9-08-30T08:09:22.562" idx="27">
    <p:pos x="10" y="10"/>
    <p:text>Do you smell anything when you walk by an ashtray like this?</p:text>
  </p:cm>
  <p:cm authorId="1" dt="2009-08-30T08:10:06.218" idx="28">
    <p:pos x="106" y="106"/>
    <p:text>Have you noticed that some smokers smell like this? (then show picture of cigarette hair)</p:text>
  </p:cm>
  <p:cm authorId="1" dt="2009-08-30T08:12:08.343" idx="29">
    <p:pos x="202" y="202"/>
    <p:text>See this baby? Cute, isn't he? Fifteen minutes ago, someone was smoking in this room. You can't see any smoke now, but it is here. It is on the walls, the furniture, and on the floor. See how close the baby's nose is to the floor? This baby is smoking.</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09-08-30T08:09:22.562" idx="27">
    <p:pos x="10" y="10"/>
    <p:text>Do you smell anything when you walk by an ashtray like this?</p:text>
  </p:cm>
  <p:cm authorId="1" dt="2009-08-30T08:10:06.218" idx="28">
    <p:pos x="106" y="106"/>
    <p:text>Have you noticed that some smokers smell like this? (then show picture of cigarette hair)</p:text>
  </p:cm>
  <p:cm authorId="1" dt="2009-08-30T08:12:08.343" idx="29">
    <p:pos x="202" y="202"/>
    <p:text>See this baby? Cute, isn't he? Fifteen minutes ago, someone was smoking in this room. You can't see any smoke now, but it is here. It is on the walls, the furniture, and on the floor. See how close the baby's nose is to the floor? This baby is smoking.</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A06790-821D-42DB-9F3E-78EB26BF07C3}" type="datetimeFigureOut">
              <a:rPr lang="en-US" smtClean="0"/>
              <a:pPr/>
              <a:t>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9CF9F8-45E1-4E00-88C8-92F0D716E1C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Don; my stage name is Don Orfeo.</a:t>
            </a:r>
            <a:r>
              <a:rPr lang="en-US" baseline="0" dirty="0" smtClean="0"/>
              <a:t> Today I’m going to introduce you to the power of remorse. What better place to start than to talk about…[click]</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1</a:t>
            </a:fld>
            <a:endParaRPr lang="en-US"/>
          </a:p>
        </p:txBody>
      </p:sp>
    </p:spTree>
    <p:extLst>
      <p:ext uri="{BB962C8B-B14F-4D97-AF65-F5344CB8AC3E}">
        <p14:creationId xmlns:p14="http://schemas.microsoft.com/office/powerpoint/2010/main" val="366644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a </a:t>
            </a:r>
            <a:r>
              <a:rPr lang="en-US" altLang="en-US" dirty="0" smtClean="0"/>
              <a:t>cocktail of about 4,000 ingredients including 80 cancer-causing chemicals,</a:t>
            </a:r>
            <a:r>
              <a:rPr lang="en-US" altLang="en-US" baseline="0" dirty="0" smtClean="0"/>
              <a:t> some of which are known to have the potential to induce cancer upon contact. Some of the more notable ingredients include tars, sticky gooey substances that help hold the other stuff to the skin and are cancer inducers in their own right; formaldehyde, a well-known carcinogen; and cadmium, a single molecule of which can transform a healthy DNA strand into a cancer-causing one if it happens to show up at the wrong place at the wrong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Any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introduced this substance by saying most of us apply it to our skin on a daily basis. We may not be doing it intentionally, and most don’t even know they are doing it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know most of you are already aware of what this substance is, but I want to hold off officially announcing it for at least one more slide, because…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11</a:t>
            </a:fld>
            <a:endParaRPr lang="en-US"/>
          </a:p>
        </p:txBody>
      </p:sp>
    </p:spTree>
    <p:extLst>
      <p:ext uri="{BB962C8B-B14F-4D97-AF65-F5344CB8AC3E}">
        <p14:creationId xmlns:p14="http://schemas.microsoft.com/office/powerpoint/2010/main" val="943540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people show the pictures of the smoker’s lung, but I’m not going to do that.</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12</a:t>
            </a:fld>
            <a:endParaRPr lang="en-US"/>
          </a:p>
        </p:txBody>
      </p:sp>
    </p:spTree>
    <p:extLst>
      <p:ext uri="{BB962C8B-B14F-4D97-AF65-F5344CB8AC3E}">
        <p14:creationId xmlns:p14="http://schemas.microsoft.com/office/powerpoint/2010/main" val="356254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Remember this picture? Or at least something like it? Sorry to gross you out, especially if you’ve never seen it before, but many health advocates </a:t>
            </a:r>
            <a:r>
              <a:rPr lang="en-US" sz="1200" b="1" i="1" kern="1200" dirty="0" smtClean="0">
                <a:solidFill>
                  <a:schemeClr val="tx1"/>
                </a:solidFill>
                <a:latin typeface="+mn-lt"/>
                <a:ea typeface="+mn-ea"/>
                <a:cs typeface="+mn-cs"/>
              </a:rPr>
              <a:t>[CLICK]</a:t>
            </a:r>
            <a:r>
              <a:rPr lang="en-US" sz="1200" b="1" i="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feel it is important for people to see, especially smokers, especially young people thinking about smoking, and especially everyone else. The theory is, if you see pictures like this, </a:t>
            </a:r>
            <a:r>
              <a:rPr lang="en-US" sz="1200" b="1" i="1" kern="1200" dirty="0" smtClean="0">
                <a:solidFill>
                  <a:schemeClr val="tx1"/>
                </a:solidFill>
                <a:latin typeface="+mn-lt"/>
                <a:ea typeface="+mn-ea"/>
                <a:cs typeface="+mn-cs"/>
              </a:rPr>
              <a:t>[CLICK] </a:t>
            </a:r>
            <a:r>
              <a:rPr lang="en-US" sz="1200" kern="1200" dirty="0" smtClean="0">
                <a:solidFill>
                  <a:schemeClr val="tx1"/>
                </a:solidFill>
                <a:latin typeface="+mn-lt"/>
                <a:ea typeface="+mn-ea"/>
                <a:cs typeface="+mn-cs"/>
              </a:rPr>
              <a:t>you will be grossed out and decide smoking is not a good thing to do.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it works, too! </a:t>
            </a:r>
            <a:r>
              <a:rPr lang="en-US" sz="1200" b="1" i="1" kern="1200" dirty="0" smtClean="0">
                <a:solidFill>
                  <a:schemeClr val="tx1"/>
                </a:solidFill>
                <a:latin typeface="+mn-lt"/>
                <a:ea typeface="+mn-ea"/>
                <a:cs typeface="+mn-cs"/>
              </a:rPr>
              <a:t>[CLICK] </a:t>
            </a:r>
            <a:r>
              <a:rPr lang="en-US" sz="1200" kern="1200" dirty="0" smtClean="0">
                <a:solidFill>
                  <a:schemeClr val="tx1"/>
                </a:solidFill>
                <a:latin typeface="+mn-lt"/>
                <a:ea typeface="+mn-ea"/>
                <a:cs typeface="+mn-cs"/>
              </a:rPr>
              <a:t>Thousands who saw this thought “nope, this is not for me,” and “yep, it’s time to quit,” and they didn’t start, and they did quit. </a:t>
            </a:r>
            <a:r>
              <a:rPr lang="en-US" sz="1200" b="1" i="1" kern="1200" dirty="0" smtClean="0">
                <a:solidFill>
                  <a:schemeClr val="tx1"/>
                </a:solidFill>
                <a:latin typeface="+mn-lt"/>
                <a:ea typeface="+mn-ea"/>
                <a:cs typeface="+mn-cs"/>
              </a:rPr>
              <a:t>[CLICK]</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But more than half of Chinese men still smoke, so it doesn’t work for many. Why? To understand why, we must understand </a:t>
            </a:r>
            <a:r>
              <a:rPr lang="en-US" sz="1200" b="1" i="1" kern="1200" dirty="0" smtClean="0">
                <a:solidFill>
                  <a:schemeClr val="tx1"/>
                </a:solidFill>
                <a:latin typeface="+mn-lt"/>
                <a:ea typeface="+mn-ea"/>
                <a:cs typeface="+mn-cs"/>
              </a:rPr>
              <a:t>[CLICK] </a:t>
            </a:r>
            <a:r>
              <a:rPr lang="en-US" sz="1200" kern="1200" dirty="0" smtClean="0">
                <a:solidFill>
                  <a:schemeClr val="tx1"/>
                </a:solidFill>
                <a:latin typeface="+mn-lt"/>
                <a:ea typeface="+mn-ea"/>
                <a:cs typeface="+mn-cs"/>
              </a:rPr>
              <a:t>what most people think, smokers and non-smokers alike,  when they see these pictures: “Ooh, that’s gross; but I’m glad it’s not me!” </a:t>
            </a:r>
            <a:r>
              <a:rPr lang="en-US" sz="1200" b="1" i="1" kern="1200" dirty="0" smtClean="0">
                <a:solidFill>
                  <a:schemeClr val="tx1"/>
                </a:solidFill>
                <a:latin typeface="+mn-lt"/>
                <a:ea typeface="+mn-ea"/>
                <a:cs typeface="+mn-cs"/>
              </a:rPr>
              <a:t>[CLICK]</a:t>
            </a:r>
          </a:p>
          <a:p>
            <a:endParaRPr lang="en-US" sz="1200" b="1" i="1" kern="1200" dirty="0" smtClean="0">
              <a:solidFill>
                <a:schemeClr val="tx1"/>
              </a:solidFill>
              <a:latin typeface="+mn-lt"/>
              <a:ea typeface="+mn-ea"/>
              <a:cs typeface="+mn-cs"/>
            </a:endParaRPr>
          </a:p>
          <a:p>
            <a:r>
              <a:rPr lang="en-US" baseline="0" dirty="0" smtClean="0"/>
              <a:t>Most of us are exposed to it every day, including non-smokers. But how harmful can a little bit be? When we see it coming off a burning cigarette or from the smoker’s mouth, it looks like soft, fluffy, cottony white clouds. It’s actually quite pretty. What kid hasn’t dreamed of blowing perfect, beautiful smoke rings?</a:t>
            </a:r>
          </a:p>
          <a:p>
            <a:r>
              <a:rPr lang="en-US" baseline="0" dirty="0" smtClean="0"/>
              <a:t>The problem is that when you accumulate this white, fluffy stuff, concentrate it into a small area, it stops looking so pretty. So how can you see what it actually looks like, in its concentrated form?</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13</a:t>
            </a:fld>
            <a:endParaRPr lang="en-US"/>
          </a:p>
        </p:txBody>
      </p:sp>
    </p:spTree>
    <p:extLst>
      <p:ext uri="{BB962C8B-B14F-4D97-AF65-F5344CB8AC3E}">
        <p14:creationId xmlns:p14="http://schemas.microsoft.com/office/powerpoint/2010/main" val="1401591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19A1D09-9DAE-4D9A-9DD1-64475953DA7E}" type="slidenum">
              <a:rPr lang="en-US" altLang="en-US" b="0"/>
              <a:pPr eaLnBrk="1" hangingPunct="1"/>
              <a:t>14</a:t>
            </a:fld>
            <a:endParaRPr lang="en-US" altLang="en-US" b="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When I was 17, I invented this smoking machine. [Describe]</a:t>
            </a:r>
          </a:p>
        </p:txBody>
      </p:sp>
    </p:spTree>
    <p:extLst>
      <p:ext uri="{BB962C8B-B14F-4D97-AF65-F5344CB8AC3E}">
        <p14:creationId xmlns:p14="http://schemas.microsoft.com/office/powerpoint/2010/main" val="172735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F0B7414-0B07-4A72-9F28-2FC895834C57}" type="slidenum">
              <a:rPr lang="en-US" altLang="en-US" b="0"/>
              <a:pPr eaLnBrk="1" hangingPunct="1"/>
              <a:t>15</a:t>
            </a:fld>
            <a:endParaRPr lang="en-US" altLang="en-US" b="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52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FE7E597-94C7-498B-B140-B9932D7C3614}" type="slidenum">
              <a:rPr lang="en-US" altLang="en-US" b="0"/>
              <a:pPr eaLnBrk="1" hangingPunct="1"/>
              <a:t>17</a:t>
            </a:fld>
            <a:endParaRPr lang="en-US" altLang="en-US" b="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So what are the results?</a:t>
            </a:r>
          </a:p>
        </p:txBody>
      </p:sp>
    </p:spTree>
    <p:extLst>
      <p:ext uri="{BB962C8B-B14F-4D97-AF65-F5344CB8AC3E}">
        <p14:creationId xmlns:p14="http://schemas.microsoft.com/office/powerpoint/2010/main" val="1295039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From http://www.cdc.gov/mmwr/preview/mmwrhtml/00017511.htm :</a:t>
            </a:r>
          </a:p>
          <a:p>
            <a:r>
              <a:rPr lang="en-US" dirty="0" smtClean="0"/>
              <a:t>“Mass media campaigns also influence smoking behavior by changing awareness, knowledge, and attitudes of smokers (6).“</a:t>
            </a:r>
            <a:endParaRPr lang="en-US" sz="1200" kern="1200" dirty="0" smtClean="0">
              <a:solidFill>
                <a:schemeClr val="tx1"/>
              </a:solidFill>
              <a:latin typeface="+mn-lt"/>
              <a:ea typeface="+mn-ea"/>
              <a:cs typeface="+mn-cs"/>
            </a:endParaRPr>
          </a:p>
          <a:p>
            <a:r>
              <a:rPr lang="en-US" dirty="0" smtClean="0"/>
              <a:t>(6) Flay BR. Mass media and smoking cessation: a critical review. Am J Public Health 1987;77:153-60</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98A13F8-C7A7-4DF6-8D1A-34D5C3A81734}" type="slidenum">
              <a:rPr lang="en-US" altLang="en-US" b="0"/>
              <a:pPr eaLnBrk="1" hangingPunct="1"/>
              <a:t>19</a:t>
            </a:fld>
            <a:endParaRPr lang="en-US" altLang="en-US" b="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524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9C5CD32-09A9-45FA-83A9-4752CD5FF521}" type="slidenum">
              <a:rPr lang="en-US" altLang="en-US" b="0"/>
              <a:pPr eaLnBrk="1" hangingPunct="1"/>
              <a:t>20</a:t>
            </a:fld>
            <a:endParaRPr lang="en-US" altLang="en-US" b="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353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40C2CE7-5FA7-49EE-96A9-869D565AD157}" type="slidenum">
              <a:rPr lang="en-US" altLang="en-US" b="0"/>
              <a:pPr eaLnBrk="1" hangingPunct="1"/>
              <a:t>22</a:t>
            </a:fld>
            <a:endParaRPr lang="en-US" altLang="en-US" b="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93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Olive oil! Most U.S. olive oil is fake. It</a:t>
            </a:r>
            <a:r>
              <a:rPr lang="en-US" baseline="0" dirty="0" smtClean="0"/>
              <a:t> is cut with other oils, and may have flavorings and colors added. I don’t have any stats on Chinese olive oil, but we can presume that, due to lax regulations, it could be worse. However, [click]</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3</a:t>
            </a:fld>
            <a:endParaRPr lang="en-US"/>
          </a:p>
        </p:txBody>
      </p:sp>
    </p:spTree>
    <p:extLst>
      <p:ext uri="{BB962C8B-B14F-4D97-AF65-F5344CB8AC3E}">
        <p14:creationId xmlns:p14="http://schemas.microsoft.com/office/powerpoint/2010/main" val="3374074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3625B1B-0EB8-4EDB-8AAE-546295F5C3F7}" type="slidenum">
              <a:rPr lang="en-US" altLang="en-US" b="0"/>
              <a:pPr eaLnBrk="1" hangingPunct="1"/>
              <a:t>23</a:t>
            </a:fld>
            <a:endParaRPr lang="en-US" altLang="en-US" b="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10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4881761-D62B-4ABD-9351-DC9C4CB24C02}" type="slidenum">
              <a:rPr lang="en-US" altLang="en-US" b="0"/>
              <a:pPr eaLnBrk="1" hangingPunct="1"/>
              <a:t>24</a:t>
            </a:fld>
            <a:endParaRPr lang="en-US" altLang="en-US" b="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012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8D7B35A-C222-400E-A1B6-E7D72CD874FB}" type="slidenum">
              <a:rPr lang="en-US" altLang="en-US" b="0"/>
              <a:pPr eaLnBrk="1" hangingPunct="1"/>
              <a:t>26</a:t>
            </a:fld>
            <a:endParaRPr lang="en-US" altLang="en-US" b="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7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BD8677C-42D9-46A2-97C8-9315D1875408}" type="slidenum">
              <a:rPr lang="en-US" altLang="en-US" b="0"/>
              <a:pPr eaLnBrk="1" hangingPunct="1"/>
              <a:t>27</a:t>
            </a:fld>
            <a:endParaRPr lang="en-US" altLang="en-US" b="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772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AF68F4E-6C5E-4B32-A357-A840781DED82}" type="slidenum">
              <a:rPr lang="en-US" altLang="en-US" b="0"/>
              <a:pPr eaLnBrk="1" hangingPunct="1"/>
              <a:t>28</a:t>
            </a:fld>
            <a:endParaRPr lang="en-US" altLang="en-US" b="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555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5FE43C0-C375-4CA6-94AF-139194C395AF}" type="slidenum">
              <a:rPr lang="en-US" altLang="en-US" b="0"/>
              <a:pPr eaLnBrk="1" hangingPunct="1"/>
              <a:t>29</a:t>
            </a:fld>
            <a:endParaRPr lang="en-US" altLang="en-US" b="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953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5FE43C0-C375-4CA6-94AF-139194C395AF}" type="slidenum">
              <a:rPr lang="en-US" altLang="en-US" b="0"/>
              <a:pPr eaLnBrk="1" hangingPunct="1"/>
              <a:t>30</a:t>
            </a:fld>
            <a:endParaRPr lang="en-US" altLang="en-US" b="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457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91B9774-6A45-47F7-A3A9-A60D736594CD}" type="slidenum">
              <a:rPr lang="en-US" altLang="en-US" b="0"/>
              <a:pPr eaLnBrk="1" hangingPunct="1"/>
              <a:t>31</a:t>
            </a:fld>
            <a:endParaRPr lang="en-US" altLang="en-US" b="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635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191D577-5AA5-4BB8-B958-6048E083BF2D}" type="slidenum">
              <a:rPr lang="en-US" altLang="en-US" b="0"/>
              <a:pPr eaLnBrk="1" hangingPunct="1"/>
              <a:t>36</a:t>
            </a:fld>
            <a:endParaRPr lang="en-US" altLang="en-US" b="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507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191D577-5AA5-4BB8-B958-6048E083BF2D}" type="slidenum">
              <a:rPr lang="en-US" altLang="en-US" b="0"/>
              <a:pPr eaLnBrk="1" hangingPunct="1"/>
              <a:t>37</a:t>
            </a:fld>
            <a:endParaRPr lang="en-US" altLang="en-US" b="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88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find the real thing here.  (read slide)</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4</a:t>
            </a:fld>
            <a:endParaRPr lang="en-US"/>
          </a:p>
        </p:txBody>
      </p:sp>
    </p:spTree>
    <p:extLst>
      <p:ext uri="{BB962C8B-B14F-4D97-AF65-F5344CB8AC3E}">
        <p14:creationId xmlns:p14="http://schemas.microsoft.com/office/powerpoint/2010/main" val="667586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41</a:t>
            </a:fld>
            <a:endParaRPr lang="en-US"/>
          </a:p>
        </p:txBody>
      </p:sp>
    </p:spTree>
    <p:extLst>
      <p:ext uri="{BB962C8B-B14F-4D97-AF65-F5344CB8AC3E}">
        <p14:creationId xmlns:p14="http://schemas.microsoft.com/office/powerpoint/2010/main" val="2669878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FE7E597-94C7-498B-B140-B9932D7C3614}" type="slidenum">
              <a:rPr lang="en-US" altLang="en-US" b="0"/>
              <a:pPr eaLnBrk="1" hangingPunct="1"/>
              <a:t>42</a:t>
            </a:fld>
            <a:endParaRPr lang="en-US" altLang="en-US" b="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99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8D1AE8F-4F2E-48D7-A01E-A26C31F8B83A}" type="slidenum">
              <a:rPr lang="en-US" altLang="en-US" b="0"/>
              <a:pPr eaLnBrk="1" hangingPunct="1"/>
              <a:t>43</a:t>
            </a:fld>
            <a:endParaRPr lang="en-US" altLang="en-US" b="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016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A6CE676-C28A-4C58-9362-A73882A8E78A}" type="slidenum">
              <a:rPr lang="en-US" altLang="en-US" b="0"/>
              <a:pPr eaLnBrk="1" hangingPunct="1"/>
              <a:t>44</a:t>
            </a:fld>
            <a:endParaRPr lang="en-US" altLang="en-US" b="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375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486DA26-FAB3-43A1-BFE1-AD8E94C721B3}" type="slidenum">
              <a:rPr lang="en-US" altLang="en-US" b="0"/>
              <a:pPr eaLnBrk="1" hangingPunct="1"/>
              <a:t>45</a:t>
            </a:fld>
            <a:endParaRPr lang="en-US" altLang="en-US" b="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437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D1812FC-D91E-4472-9014-97F2CB30493B}" type="slidenum">
              <a:rPr lang="en-US" altLang="en-US" b="0"/>
              <a:pPr eaLnBrk="1" hangingPunct="1"/>
              <a:t>46</a:t>
            </a:fld>
            <a:endParaRPr lang="en-US" altLang="en-US" b="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56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BE44C0-77E3-4190-8EA6-5F4651ACD631}" type="slidenum">
              <a:rPr lang="en-US" altLang="en-US" b="0"/>
              <a:pPr eaLnBrk="1" hangingPunct="1"/>
              <a:t>47</a:t>
            </a:fld>
            <a:endParaRPr lang="en-US" altLang="en-US" b="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4434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1957750-C6FB-46E5-945C-9D8326AD3FEB}" type="slidenum">
              <a:rPr lang="en-US" altLang="en-US" b="0"/>
              <a:pPr eaLnBrk="1" hangingPunct="1"/>
              <a:t>48</a:t>
            </a:fld>
            <a:endParaRPr lang="en-US" altLang="en-US" b="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5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1957750-C6FB-46E5-945C-9D8326AD3FEB}" type="slidenum">
              <a:rPr lang="en-US" altLang="en-US" b="0"/>
              <a:pPr eaLnBrk="1" hangingPunct="1"/>
              <a:t>49</a:t>
            </a:fld>
            <a:endParaRPr lang="en-US" altLang="en-US" b="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450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B5C9E6C-EF53-4F99-A9B1-258285DACA1E}" type="slidenum">
              <a:rPr lang="en-US" altLang="en-US" b="0"/>
              <a:pPr eaLnBrk="1" hangingPunct="1"/>
              <a:t>50</a:t>
            </a:fld>
            <a:endParaRPr lang="en-US" altLang="en-US" b="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988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Olive oil includes oils that improve your health; some are actually absorbed through the skin. Among other components, it contains omega-3 fatty acids, a fancy name for one of the oils that is essential to good health and that the body likes</a:t>
            </a:r>
            <a:r>
              <a:rPr lang="en-US" baseline="0" dirty="0" smtClean="0"/>
              <a:t> everywhere, including the skin. When there’s enough omega-threes, the skin feels soft and supple; when in short supply, the skin may feel dry, or even actually oily if and when the body substitutes less desirable oils.</a:t>
            </a:r>
            <a:endParaRPr lang="en-US" altLang="en-US" dirty="0" smtClean="0"/>
          </a:p>
          <a:p>
            <a:r>
              <a:rPr lang="en-US" dirty="0" smtClean="0"/>
              <a:t>I happen to have a bottle of authentic olive oil here. I would like a volunteer who would like to experience the benefits</a:t>
            </a:r>
            <a:r>
              <a:rPr lang="en-US" baseline="0" dirty="0" smtClean="0"/>
              <a:t> of olive oil first hand, that is, a little drop on the back of the first hand, then rub it into the skin of both hands. How does that feel?</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5</a:t>
            </a:fld>
            <a:endParaRPr lang="en-US"/>
          </a:p>
        </p:txBody>
      </p:sp>
    </p:spTree>
    <p:extLst>
      <p:ext uri="{BB962C8B-B14F-4D97-AF65-F5344CB8AC3E}">
        <p14:creationId xmlns:p14="http://schemas.microsoft.com/office/powerpoint/2010/main" val="1477047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D5208CA-842A-4410-9F8C-62A0B8689DBA}" type="slidenum">
              <a:rPr lang="en-US" altLang="en-US" b="0"/>
              <a:pPr eaLnBrk="1" hangingPunct="1"/>
              <a:t>51</a:t>
            </a:fld>
            <a:endParaRPr lang="en-US" altLang="en-US" b="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911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C0FB315-4E92-46EA-8FC4-800897004E42}" type="slidenum">
              <a:rPr lang="en-US" altLang="en-US" b="0"/>
              <a:pPr eaLnBrk="1" hangingPunct="1"/>
              <a:t>52</a:t>
            </a:fld>
            <a:endParaRPr lang="en-US" altLang="en-US" b="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412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39E066D-8263-42FC-86DB-567633A06FF1}" type="slidenum">
              <a:rPr lang="en-US" altLang="en-US" b="0"/>
              <a:pPr eaLnBrk="1" hangingPunct="1"/>
              <a:t>55</a:t>
            </a:fld>
            <a:endParaRPr lang="en-US" altLang="en-US" b="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67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have another common substance that most people commonly apply to the skin. I will again ask for a volunteer, but first</a:t>
            </a:r>
            <a:r>
              <a:rPr lang="en-US" baseline="0" dirty="0" smtClean="0"/>
              <a:t> I’d like to describe it for you.</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6</a:t>
            </a:fld>
            <a:endParaRPr lang="en-US"/>
          </a:p>
        </p:txBody>
      </p:sp>
    </p:spTree>
    <p:extLst>
      <p:ext uri="{BB962C8B-B14F-4D97-AF65-F5344CB8AC3E}">
        <p14:creationId xmlns:p14="http://schemas.microsoft.com/office/powerpoint/2010/main" val="394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have another common substance that most people commonly apply to the skin. I will again ask for a volunteer, but first</a:t>
            </a:r>
            <a:r>
              <a:rPr lang="en-US" baseline="0" dirty="0" smtClean="0"/>
              <a:t> I’d like to describe it for you.</a:t>
            </a:r>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7</a:t>
            </a:fld>
            <a:endParaRPr lang="en-US"/>
          </a:p>
        </p:txBody>
      </p:sp>
    </p:spTree>
    <p:extLst>
      <p:ext uri="{BB962C8B-B14F-4D97-AF65-F5344CB8AC3E}">
        <p14:creationId xmlns:p14="http://schemas.microsoft.com/office/powerpoint/2010/main" val="290588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a </a:t>
            </a:r>
            <a:r>
              <a:rPr lang="en-US" altLang="en-US" dirty="0" smtClean="0"/>
              <a:t>cocktail of about 4,000 ingredients including 80 cancer-causing chemicals,</a:t>
            </a:r>
            <a:r>
              <a:rPr lang="en-US" altLang="en-US" baseline="0" dirty="0" smtClean="0"/>
              <a:t> some of which are known to have the potential to induce cancer upon contact. Some of the more notable ingredients include tars, sticky gooey substances that help hold the other stuff to the skin and are cancer inducers in their own right; formaldehyde, a well-known carcinogen; and cadmium, a single molecule of which can transform a healthy DNA strand into a cancer-causing one if it happens to show up at the wrong place at the wrong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Any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introduced this substance by saying most of us apply it to our skin on a daily basis. We may not be doing it intentionally, and most don’t even know they are doing it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know most of you are already aware of what this substance is, but I want to hold off officially announcing it for at least one more slide, because…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8</a:t>
            </a:fld>
            <a:endParaRPr lang="en-US"/>
          </a:p>
        </p:txBody>
      </p:sp>
    </p:spTree>
    <p:extLst>
      <p:ext uri="{BB962C8B-B14F-4D97-AF65-F5344CB8AC3E}">
        <p14:creationId xmlns:p14="http://schemas.microsoft.com/office/powerpoint/2010/main" val="1021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a </a:t>
            </a:r>
            <a:r>
              <a:rPr lang="en-US" altLang="en-US" dirty="0" smtClean="0"/>
              <a:t>cocktail of about 4,000 ingredients including 80 cancer-causing chemicals,</a:t>
            </a:r>
            <a:r>
              <a:rPr lang="en-US" altLang="en-US" baseline="0" dirty="0" smtClean="0"/>
              <a:t> some of which are known to have the potential to induce cancer upon contact. Some of the more notable ingredients include tars, sticky gooey substances that help hold the other stuff to the skin and are cancer inducers in their own right; formaldehyde, a well-known carcinogen; and cadmium, a single molecule of which can transform a healthy DNA strand into a cancer-causing one if it happens to show up at the wrong place at the wrong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Any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introduced this substance by saying most of us apply it to our skin on a daily basis. We may not be doing it intentionally, and most don’t even know they are doing it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know most of you are already aware of what this substance is, but I want to hold off officially announcing it for at least one more slide, because…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9</a:t>
            </a:fld>
            <a:endParaRPr lang="en-US"/>
          </a:p>
        </p:txBody>
      </p:sp>
    </p:spTree>
    <p:extLst>
      <p:ext uri="{BB962C8B-B14F-4D97-AF65-F5344CB8AC3E}">
        <p14:creationId xmlns:p14="http://schemas.microsoft.com/office/powerpoint/2010/main" val="301153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a </a:t>
            </a:r>
            <a:r>
              <a:rPr lang="en-US" altLang="en-US" dirty="0" smtClean="0"/>
              <a:t>cocktail of about 4,000 ingredients including 80 cancer-causing chemicals,</a:t>
            </a:r>
            <a:r>
              <a:rPr lang="en-US" altLang="en-US" baseline="0" dirty="0" smtClean="0"/>
              <a:t> some of which are known to have the potential to induce cancer upon contact. Some of the more notable ingredients include tars, sticky gooey substances that help hold the other stuff to the skin and are cancer inducers in their own right; formaldehyde, a well-known carcinogen; and cadmium, a single molecule of which can transform a healthy DNA strand into a cancer-causing one if it happens to show up at the wrong place at the wrong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Any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introduced this substance by saying most of us apply it to our skin on a daily basis. We may not be doing it intentionally, and most don’t even know they are doing it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 know most of you are already aware of what this substance is, but I want to hold off officially announcing it for at least one more slide, because…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A9CF9F8-45E1-4E00-88C8-92F0D716E1C4}" type="slidenum">
              <a:rPr lang="en-US" smtClean="0"/>
              <a:pPr/>
              <a:t>10</a:t>
            </a:fld>
            <a:endParaRPr lang="en-US"/>
          </a:p>
        </p:txBody>
      </p:sp>
    </p:spTree>
    <p:extLst>
      <p:ext uri="{BB962C8B-B14F-4D97-AF65-F5344CB8AC3E}">
        <p14:creationId xmlns:p14="http://schemas.microsoft.com/office/powerpoint/2010/main" val="397212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0CD54-83BC-4FD9-BAEC-8F01C5D30C2A}" type="datetimeFigureOut">
              <a:rPr lang="en-US" smtClean="0"/>
              <a:pPr/>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0CD54-83BC-4FD9-BAEC-8F01C5D30C2A}" type="datetimeFigureOut">
              <a:rPr lang="en-US" smtClean="0"/>
              <a:pPr/>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0CD54-83BC-4FD9-BAEC-8F01C5D30C2A}" type="datetimeFigureOut">
              <a:rPr lang="en-US" smtClean="0"/>
              <a:pPr/>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B3C0FD49-E6F7-429B-B32C-EF92BC07B939}" type="slidenum">
              <a:rPr lang="en-US" altLang="en-US"/>
              <a:pPr/>
              <a:t>‹#›</a:t>
            </a:fld>
            <a:endParaRPr lang="en-US" altLang="en-US"/>
          </a:p>
        </p:txBody>
      </p:sp>
    </p:spTree>
    <p:extLst>
      <p:ext uri="{BB962C8B-B14F-4D97-AF65-F5344CB8AC3E}">
        <p14:creationId xmlns:p14="http://schemas.microsoft.com/office/powerpoint/2010/main" val="193294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0CD54-83BC-4FD9-BAEC-8F01C5D30C2A}" type="datetimeFigureOut">
              <a:rPr lang="en-US" smtClean="0"/>
              <a:pPr/>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0CD54-83BC-4FD9-BAEC-8F01C5D30C2A}" type="datetimeFigureOut">
              <a:rPr lang="en-US" smtClean="0"/>
              <a:pPr/>
              <a:t>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0CD54-83BC-4FD9-BAEC-8F01C5D30C2A}" type="datetimeFigureOut">
              <a:rPr lang="en-US" smtClean="0"/>
              <a:pPr/>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0CD54-83BC-4FD9-BAEC-8F01C5D30C2A}" type="datetimeFigureOut">
              <a:rPr lang="en-US" smtClean="0"/>
              <a:pPr/>
              <a:t>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0CD54-83BC-4FD9-BAEC-8F01C5D30C2A}" type="datetimeFigureOut">
              <a:rPr lang="en-US" smtClean="0"/>
              <a:pPr/>
              <a:t>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0CD54-83BC-4FD9-BAEC-8F01C5D30C2A}" type="datetimeFigureOut">
              <a:rPr lang="en-US" smtClean="0"/>
              <a:pPr/>
              <a:t>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0CD54-83BC-4FD9-BAEC-8F01C5D30C2A}" type="datetimeFigureOut">
              <a:rPr lang="en-US" smtClean="0"/>
              <a:pPr/>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0CD54-83BC-4FD9-BAEC-8F01C5D30C2A}" type="datetimeFigureOut">
              <a:rPr lang="en-US" smtClean="0"/>
              <a:pPr/>
              <a:t>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78689-6E98-40D1-A5F6-28CBC4D95E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0CD54-83BC-4FD9-BAEC-8F01C5D30C2A}" type="datetimeFigureOut">
              <a:rPr lang="en-US" smtClean="0"/>
              <a:pPr/>
              <a:t>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78689-6E98-40D1-A5F6-28CBC4D95E8B}" type="slidenum">
              <a:rPr lang="en-US" smtClean="0"/>
              <a:pPr/>
              <a:t>‹#›</a:t>
            </a:fld>
            <a:endParaRPr lang="en-US"/>
          </a:p>
        </p:txBody>
      </p:sp>
      <p:graphicFrame>
        <p:nvGraphicFramePr>
          <p:cNvPr id="1026" name="Object 2"/>
          <p:cNvGraphicFramePr>
            <a:graphicFrameLocks noChangeAspect="1"/>
          </p:cNvGraphicFramePr>
          <p:nvPr/>
        </p:nvGraphicFramePr>
        <p:xfrm>
          <a:off x="0" y="1335088"/>
          <a:ext cx="8839200" cy="3694112"/>
        </p:xfrm>
        <a:graphic>
          <a:graphicData uri="http://schemas.openxmlformats.org/presentationml/2006/ole">
            <mc:AlternateContent xmlns:mc="http://schemas.openxmlformats.org/markup-compatibility/2006">
              <mc:Choice xmlns:v="urn:schemas-microsoft-com:vml" Requires="v">
                <p:oleObj spid="_x0000_s1093" name="CorelDRAW" r:id="rId15" imgW="7405920" imgH="3316680" progId="">
                  <p:embed/>
                </p:oleObj>
              </mc:Choice>
              <mc:Fallback>
                <p:oleObj name="CorelDRAW" r:id="rId15" imgW="7405920" imgH="3316680" progId="">
                  <p:embed/>
                  <p:pic>
                    <p:nvPicPr>
                      <p:cNvPr id="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335088"/>
                        <a:ext cx="8839200" cy="3694112"/>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26" Type="http://schemas.openxmlformats.org/officeDocument/2006/relationships/image" Target="../media/image45.jpeg"/><Relationship Id="rId3" Type="http://schemas.openxmlformats.org/officeDocument/2006/relationships/hyperlink" Target="https://en.wikipedia.org/wiki/Acrylonitrile" TargetMode="External"/><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5" Type="http://schemas.openxmlformats.org/officeDocument/2006/relationships/image" Target="../media/image44.png"/><Relationship Id="rId2" Type="http://schemas.openxmlformats.org/officeDocument/2006/relationships/notesSlide" Target="../notesSlides/notesSlide23.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pn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gif"/><Relationship Id="rId28" Type="http://schemas.openxmlformats.org/officeDocument/2006/relationships/image" Target="../media/image47.pn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comments" Target="../comments/comment3.xml"/><Relationship Id="rId5" Type="http://schemas.openxmlformats.org/officeDocument/2006/relationships/image" Target="../media/image53.gif"/><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comments" Target="../comments/comment4.xml"/><Relationship Id="rId5" Type="http://schemas.openxmlformats.org/officeDocument/2006/relationships/image" Target="../media/image54.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0.png"/><Relationship Id="rId4"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 am Don “Orfeo” Rechtman</a:t>
            </a:r>
            <a:endParaRPr lang="en-US" dirty="0"/>
          </a:p>
        </p:txBody>
      </p:sp>
      <p:sp>
        <p:nvSpPr>
          <p:cNvPr id="3" name="Subtitle 2"/>
          <p:cNvSpPr>
            <a:spLocks noGrp="1"/>
          </p:cNvSpPr>
          <p:nvPr>
            <p:ph type="subTitle" idx="1"/>
          </p:nvPr>
        </p:nvSpPr>
        <p:spPr/>
        <p:txBody>
          <a:bodyPr/>
          <a:lstStyle/>
          <a:p>
            <a:r>
              <a:rPr lang="en-US" dirty="0" smtClean="0"/>
              <a:t>I write classical Western music, but I’m not very famous;</a:t>
            </a:r>
          </a:p>
          <a:p>
            <a:r>
              <a:rPr lang="en-US" dirty="0" smtClean="0"/>
              <a:t>I’m a composer of little note.</a:t>
            </a:r>
            <a:endParaRPr lang="en-US" dirty="0"/>
          </a:p>
        </p:txBody>
      </p:sp>
    </p:spTree>
    <p:extLst>
      <p:ext uri="{BB962C8B-B14F-4D97-AF65-F5344CB8AC3E}">
        <p14:creationId xmlns:p14="http://schemas.microsoft.com/office/powerpoint/2010/main" val="245947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spcBef>
                <a:spcPts val="0"/>
              </a:spcBef>
              <a:buNone/>
              <a:defRPr/>
            </a:pPr>
            <a:r>
              <a:rPr lang="en-US" altLang="en-US" dirty="0" smtClean="0"/>
              <a:t>Any volunteers?</a:t>
            </a:r>
            <a:endParaRPr lang="en-US" altLang="en-US" dirty="0"/>
          </a:p>
          <a:p>
            <a:pPr marL="0" indent="0">
              <a:lnSpc>
                <a:spcPct val="90000"/>
              </a:lnSpc>
              <a:buNone/>
            </a:pPr>
            <a:endParaRPr lang="en-US" altLang="en-US" dirty="0"/>
          </a:p>
          <a:p>
            <a:pPr marL="0" indent="0">
              <a:lnSpc>
                <a:spcPct val="90000"/>
              </a:lnSpc>
              <a:buNone/>
            </a:pPr>
            <a:r>
              <a:rPr lang="en-US" altLang="en-US" dirty="0" smtClean="0"/>
              <a:t> </a:t>
            </a:r>
            <a:endParaRPr lang="en-US" altLang="en-US" dirty="0"/>
          </a:p>
          <a:p>
            <a:endParaRPr lang="en-US" dirty="0"/>
          </a:p>
        </p:txBody>
      </p:sp>
    </p:spTree>
    <p:extLst>
      <p:ext uri="{BB962C8B-B14F-4D97-AF65-F5344CB8AC3E}">
        <p14:creationId xmlns:p14="http://schemas.microsoft.com/office/powerpoint/2010/main" val="1485032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spcBef>
                <a:spcPts val="0"/>
              </a:spcBef>
              <a:buNone/>
              <a:defRPr/>
            </a:pPr>
            <a:r>
              <a:rPr lang="en-US" altLang="en-US" dirty="0"/>
              <a:t>I introduced this substance by saying most of us apply it to our skin on a daily basis. We may not be doing it intentionally, and most don’t even know they are doing it at all</a:t>
            </a:r>
            <a:r>
              <a:rPr lang="en-US" altLang="en-US" dirty="0" smtClean="0"/>
              <a:t>.</a:t>
            </a:r>
          </a:p>
          <a:p>
            <a:pPr marL="0" lvl="0" indent="0">
              <a:spcBef>
                <a:spcPts val="0"/>
              </a:spcBef>
              <a:buNone/>
              <a:defRPr/>
            </a:pPr>
            <a:endParaRPr lang="en-US" altLang="en-US" dirty="0"/>
          </a:p>
          <a:p>
            <a:pPr marL="0" lvl="0" indent="0">
              <a:spcBef>
                <a:spcPts val="0"/>
              </a:spcBef>
              <a:buNone/>
              <a:defRPr/>
            </a:pPr>
            <a:r>
              <a:rPr lang="en-US" altLang="en-US" dirty="0"/>
              <a:t>I know most of you are already aware of what this substance is, but I want to hold off officially announcing it for at least one more slide, because…</a:t>
            </a:r>
          </a:p>
          <a:p>
            <a:pPr marL="0" indent="0">
              <a:lnSpc>
                <a:spcPct val="90000"/>
              </a:lnSpc>
              <a:buNone/>
            </a:pPr>
            <a:endParaRPr lang="en-US" altLang="en-US" dirty="0"/>
          </a:p>
          <a:p>
            <a:pPr marL="0" indent="0">
              <a:lnSpc>
                <a:spcPct val="90000"/>
              </a:lnSpc>
              <a:buNone/>
            </a:pPr>
            <a:endParaRPr lang="en-US" dirty="0"/>
          </a:p>
        </p:txBody>
      </p:sp>
    </p:spTree>
    <p:extLst>
      <p:ext uri="{BB962C8B-B14F-4D97-AF65-F5344CB8AC3E}">
        <p14:creationId xmlns:p14="http://schemas.microsoft.com/office/powerpoint/2010/main" val="225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90000"/>
              </a:lnSpc>
              <a:buNone/>
            </a:pPr>
            <a:r>
              <a:rPr lang="en-US" dirty="0" smtClean="0"/>
              <a:t>We’ll get to today’s topic soon, but first:</a:t>
            </a:r>
          </a:p>
        </p:txBody>
      </p:sp>
    </p:spTree>
    <p:extLst>
      <p:ext uri="{BB962C8B-B14F-4D97-AF65-F5344CB8AC3E}">
        <p14:creationId xmlns:p14="http://schemas.microsoft.com/office/powerpoint/2010/main" val="395773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lack lung pic"/>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88"/>
            <a:ext cx="9144000" cy="6856812"/>
          </a:xfrm>
        </p:spPr>
      </p:pic>
    </p:spTree>
    <p:extLst>
      <p:ext uri="{BB962C8B-B14F-4D97-AF65-F5344CB8AC3E}">
        <p14:creationId xmlns:p14="http://schemas.microsoft.com/office/powerpoint/2010/main" val="333885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453F7DC-E223-4B04-A949-4AAF8E16474F}" type="slidenum">
              <a:rPr lang="en-US" altLang="en-US" b="0"/>
              <a:pPr eaLnBrk="1" hangingPunct="1"/>
              <a:t>14</a:t>
            </a:fld>
            <a:endParaRPr lang="en-US" altLang="en-US" b="0"/>
          </a:p>
        </p:txBody>
      </p:sp>
      <p:sp>
        <p:nvSpPr>
          <p:cNvPr id="140291" name="Rectangle 2"/>
          <p:cNvSpPr>
            <a:spLocks noGrp="1" noChangeArrowheads="1"/>
          </p:cNvSpPr>
          <p:nvPr>
            <p:ph type="title"/>
          </p:nvPr>
        </p:nvSpPr>
        <p:spPr/>
        <p:txBody>
          <a:bodyPr/>
          <a:lstStyle/>
          <a:p>
            <a:r>
              <a:rPr lang="en-US" altLang="zh-CN" dirty="0" smtClean="0">
                <a:ea typeface="宋体" panose="02010600030101010101" pitchFamily="2" charset="-122"/>
              </a:rPr>
              <a:t>The Smoking Machine</a:t>
            </a:r>
            <a:endParaRPr lang="en-US" altLang="en-US" dirty="0" smtClean="0"/>
          </a:p>
        </p:txBody>
      </p:sp>
      <p:pic>
        <p:nvPicPr>
          <p:cNvPr id="76804" name="Picture 4" descr="Smoking Machine 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0"/>
            <a:ext cx="6364288"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moking mach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864666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76804"/>
                                        </p:tgtEl>
                                        <p:attrNameLst>
                                          <p:attrName>style.visibility</p:attrName>
                                        </p:attrNameLst>
                                      </p:cBhvr>
                                      <p:to>
                                        <p:strVal val="visible"/>
                                      </p:to>
                                    </p:set>
                                    <p:anim calcmode="lin" valueType="num">
                                      <p:cBhvr>
                                        <p:cTn id="19" dur="500" fill="hold"/>
                                        <p:tgtEl>
                                          <p:spTgt spid="76804"/>
                                        </p:tgtEl>
                                        <p:attrNameLst>
                                          <p:attrName>ppt_w</p:attrName>
                                        </p:attrNameLst>
                                      </p:cBhvr>
                                      <p:tavLst>
                                        <p:tav tm="0">
                                          <p:val>
                                            <p:fltVal val="0"/>
                                          </p:val>
                                        </p:tav>
                                        <p:tav tm="100000">
                                          <p:val>
                                            <p:strVal val="#ppt_w"/>
                                          </p:val>
                                        </p:tav>
                                      </p:tavLst>
                                    </p:anim>
                                    <p:anim calcmode="lin" valueType="num">
                                      <p:cBhvr>
                                        <p:cTn id="20" dur="500" fill="hold"/>
                                        <p:tgtEl>
                                          <p:spTgt spid="76804"/>
                                        </p:tgtEl>
                                        <p:attrNameLst>
                                          <p:attrName>ppt_h</p:attrName>
                                        </p:attrNameLst>
                                      </p:cBhvr>
                                      <p:tavLst>
                                        <p:tav tm="0">
                                          <p:val>
                                            <p:fltVal val="0"/>
                                          </p:val>
                                        </p:tav>
                                        <p:tav tm="100000">
                                          <p:val>
                                            <p:strVal val="#ppt_h"/>
                                          </p:val>
                                        </p:tav>
                                      </p:tavLst>
                                    </p:anim>
                                    <p:animEffect transition="in" filter="fade">
                                      <p:cBhvr>
                                        <p:cTn id="21" dur="500"/>
                                        <p:tgtEl>
                                          <p:spTgt spid="768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xit" presetSubtype="0" fill="hold" nodeType="clickEffect">
                                  <p:stCondLst>
                                    <p:cond delay="0"/>
                                  </p:stCondLst>
                                  <p:childTnLst>
                                    <p:anim calcmode="lin" valueType="num">
                                      <p:cBhvr>
                                        <p:cTn id="25" dur="500"/>
                                        <p:tgtEl>
                                          <p:spTgt spid="76804"/>
                                        </p:tgtEl>
                                        <p:attrNameLst>
                                          <p:attrName>ppt_w</p:attrName>
                                        </p:attrNameLst>
                                      </p:cBhvr>
                                      <p:tavLst>
                                        <p:tav tm="0">
                                          <p:val>
                                            <p:strVal val="ppt_w"/>
                                          </p:val>
                                        </p:tav>
                                        <p:tav tm="100000">
                                          <p:val>
                                            <p:fltVal val="0"/>
                                          </p:val>
                                        </p:tav>
                                      </p:tavLst>
                                    </p:anim>
                                    <p:anim calcmode="lin" valueType="num">
                                      <p:cBhvr>
                                        <p:cTn id="26" dur="500"/>
                                        <p:tgtEl>
                                          <p:spTgt spid="76804"/>
                                        </p:tgtEl>
                                        <p:attrNameLst>
                                          <p:attrName>ppt_h</p:attrName>
                                        </p:attrNameLst>
                                      </p:cBhvr>
                                      <p:tavLst>
                                        <p:tav tm="0">
                                          <p:val>
                                            <p:strVal val="ppt_h"/>
                                          </p:val>
                                        </p:tav>
                                        <p:tav tm="100000">
                                          <p:val>
                                            <p:fltVal val="0"/>
                                          </p:val>
                                        </p:tav>
                                      </p:tavLst>
                                    </p:anim>
                                    <p:animEffect transition="out" filter="fade">
                                      <p:cBhvr>
                                        <p:cTn id="27" dur="500"/>
                                        <p:tgtEl>
                                          <p:spTgt spid="76804"/>
                                        </p:tgtEl>
                                      </p:cBhvr>
                                    </p:animEffect>
                                    <p:set>
                                      <p:cBhvr>
                                        <p:cTn id="28" dur="1" fill="hold">
                                          <p:stCondLst>
                                            <p:cond delay="499"/>
                                          </p:stCondLst>
                                        </p:cTn>
                                        <p:tgtEl>
                                          <p:spTgt spid="768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0700BB0-9E4F-4FFD-A8EB-1307DE2EF09C}" type="slidenum">
              <a:rPr lang="en-US" altLang="en-US" b="0"/>
              <a:pPr eaLnBrk="1" hangingPunct="1"/>
              <a:t>15</a:t>
            </a:fld>
            <a:endParaRPr lang="en-US" altLang="en-US" b="0"/>
          </a:p>
        </p:txBody>
      </p:sp>
      <p:sp>
        <p:nvSpPr>
          <p:cNvPr id="141315" name="Rectangle 2"/>
          <p:cNvSpPr>
            <a:spLocks noGrp="1" noChangeArrowheads="1"/>
          </p:cNvSpPr>
          <p:nvPr>
            <p:ph type="title"/>
          </p:nvPr>
        </p:nvSpPr>
        <p:spPr/>
        <p:txBody>
          <a:bodyPr/>
          <a:lstStyle/>
          <a:p>
            <a:r>
              <a:rPr lang="en-US" altLang="en-US" dirty="0" smtClean="0">
                <a:ea typeface="宋体" panose="02010600030101010101" pitchFamily="2" charset="-122"/>
              </a:rPr>
              <a:t>The Smoking Machine</a:t>
            </a:r>
            <a:endParaRPr lang="en-US" altLang="en-US" dirty="0" smtClean="0"/>
          </a:p>
        </p:txBody>
      </p:sp>
      <p:sp>
        <p:nvSpPr>
          <p:cNvPr id="141316" name="Rectangle 3"/>
          <p:cNvSpPr>
            <a:spLocks noGrp="1" noChangeArrowheads="1"/>
          </p:cNvSpPr>
          <p:nvPr>
            <p:ph type="body" idx="1"/>
          </p:nvPr>
        </p:nvSpPr>
        <p:spPr/>
        <p:txBody>
          <a:bodyPr/>
          <a:lstStyle/>
          <a:p>
            <a:pPr marL="0" indent="0">
              <a:buNone/>
            </a:pPr>
            <a:endParaRPr lang="en-US" altLang="en-US" dirty="0" smtClean="0"/>
          </a:p>
        </p:txBody>
      </p:sp>
      <p:pic>
        <p:nvPicPr>
          <p:cNvPr id="100357" name="Picture 5" descr="SmokingMachineBu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64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00357"/>
                                        </p:tgtEl>
                                        <p:attrNameLst>
                                          <p:attrName>style.visibility</p:attrName>
                                        </p:attrNameLst>
                                      </p:cBhvr>
                                      <p:to>
                                        <p:strVal val="visible"/>
                                      </p:to>
                                    </p:set>
                                    <p:anim calcmode="lin" valueType="num">
                                      <p:cBhvr>
                                        <p:cTn id="7" dur="500" fill="hold"/>
                                        <p:tgtEl>
                                          <p:spTgt spid="100357"/>
                                        </p:tgtEl>
                                        <p:attrNameLst>
                                          <p:attrName>ppt_w</p:attrName>
                                        </p:attrNameLst>
                                      </p:cBhvr>
                                      <p:tavLst>
                                        <p:tav tm="0">
                                          <p:val>
                                            <p:fltVal val="0"/>
                                          </p:val>
                                        </p:tav>
                                        <p:tav tm="100000">
                                          <p:val>
                                            <p:strVal val="#ppt_w"/>
                                          </p:val>
                                        </p:tav>
                                      </p:tavLst>
                                    </p:anim>
                                    <p:anim calcmode="lin" valueType="num">
                                      <p:cBhvr>
                                        <p:cTn id="8" dur="500" fill="hold"/>
                                        <p:tgtEl>
                                          <p:spTgt spid="100357"/>
                                        </p:tgtEl>
                                        <p:attrNameLst>
                                          <p:attrName>ppt_h</p:attrName>
                                        </p:attrNameLst>
                                      </p:cBhvr>
                                      <p:tavLst>
                                        <p:tav tm="0">
                                          <p:val>
                                            <p:fltVal val="0"/>
                                          </p:val>
                                        </p:tav>
                                        <p:tav tm="100000">
                                          <p:val>
                                            <p:strVal val="#ppt_h"/>
                                          </p:val>
                                        </p:tav>
                                      </p:tavLst>
                                    </p:anim>
                                    <p:animEffect transition="in" filter="fade">
                                      <p:cBhvr>
                                        <p:cTn id="9" dur="500"/>
                                        <p:tgtEl>
                                          <p:spTgt spid="1003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100357"/>
                                        </p:tgtEl>
                                        <p:attrNameLst>
                                          <p:attrName>ppt_w</p:attrName>
                                        </p:attrNameLst>
                                      </p:cBhvr>
                                      <p:tavLst>
                                        <p:tav tm="0">
                                          <p:val>
                                            <p:strVal val="ppt_w"/>
                                          </p:val>
                                        </p:tav>
                                        <p:tav tm="100000">
                                          <p:val>
                                            <p:fltVal val="0"/>
                                          </p:val>
                                        </p:tav>
                                      </p:tavLst>
                                    </p:anim>
                                    <p:anim calcmode="lin" valueType="num">
                                      <p:cBhvr>
                                        <p:cTn id="14" dur="500"/>
                                        <p:tgtEl>
                                          <p:spTgt spid="100357"/>
                                        </p:tgtEl>
                                        <p:attrNameLst>
                                          <p:attrName>ppt_h</p:attrName>
                                        </p:attrNameLst>
                                      </p:cBhvr>
                                      <p:tavLst>
                                        <p:tav tm="0">
                                          <p:val>
                                            <p:strVal val="ppt_h"/>
                                          </p:val>
                                        </p:tav>
                                        <p:tav tm="100000">
                                          <p:val>
                                            <p:fltVal val="0"/>
                                          </p:val>
                                        </p:tav>
                                      </p:tavLst>
                                    </p:anim>
                                    <p:animEffect transition="out" filter="fade">
                                      <p:cBhvr>
                                        <p:cTn id="15" dur="500"/>
                                        <p:tgtEl>
                                          <p:spTgt spid="100357"/>
                                        </p:tgtEl>
                                      </p:cBhvr>
                                    </p:animEffect>
                                    <p:set>
                                      <p:cBhvr>
                                        <p:cTn id="16" dur="1" fill="hold">
                                          <p:stCondLst>
                                            <p:cond delay="499"/>
                                          </p:stCondLst>
                                        </p:cTn>
                                        <p:tgtEl>
                                          <p:spTgt spid="1003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For the demonstration of the machine, let’s go to the lab where the machine can operate in relative safety…</a:t>
            </a:r>
            <a:endParaRPr lang="en-US" dirty="0"/>
          </a:p>
        </p:txBody>
      </p:sp>
    </p:spTree>
    <p:extLst>
      <p:ext uri="{BB962C8B-B14F-4D97-AF65-F5344CB8AC3E}">
        <p14:creationId xmlns:p14="http://schemas.microsoft.com/office/powerpoint/2010/main" val="2298730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D4A98A0-B14A-455C-84F8-1F839AAABF68}" type="slidenum">
              <a:rPr lang="en-US" altLang="en-US" b="0"/>
              <a:pPr eaLnBrk="1" hangingPunct="1"/>
              <a:t>17</a:t>
            </a:fld>
            <a:endParaRPr lang="en-US" altLang="en-US" b="0"/>
          </a:p>
        </p:txBody>
      </p:sp>
      <p:sp>
        <p:nvSpPr>
          <p:cNvPr id="142339" name="Rectangle 2"/>
          <p:cNvSpPr>
            <a:spLocks noGrp="1" noChangeArrowheads="1"/>
          </p:cNvSpPr>
          <p:nvPr>
            <p:ph type="title"/>
          </p:nvPr>
        </p:nvSpPr>
        <p:spPr/>
        <p:txBody>
          <a:bodyPr/>
          <a:lstStyle/>
          <a:p>
            <a:r>
              <a:rPr lang="en-US" altLang="en-US" dirty="0" smtClean="0">
                <a:ea typeface="宋体" panose="02010600030101010101" pitchFamily="2" charset="-122"/>
              </a:rPr>
              <a:t>The Smoking Machine</a:t>
            </a:r>
            <a:endParaRPr lang="en-US" altLang="en-US" dirty="0" smtClean="0"/>
          </a:p>
        </p:txBody>
      </p:sp>
      <p:sp>
        <p:nvSpPr>
          <p:cNvPr id="77827" name="Rectangle 3"/>
          <p:cNvSpPr>
            <a:spLocks noGrp="1" noChangeArrowheads="1"/>
          </p:cNvSpPr>
          <p:nvPr>
            <p:ph type="body" idx="1"/>
          </p:nvPr>
        </p:nvSpPr>
        <p:spPr/>
        <p:txBody>
          <a:bodyPr/>
          <a:lstStyle/>
          <a:p>
            <a:r>
              <a:rPr lang="en-US" altLang="zh-CN" smtClean="0">
                <a:ea typeface="宋体" panose="02010600030101010101" pitchFamily="2" charset="-122"/>
              </a:rPr>
              <a:t>Results:</a:t>
            </a:r>
            <a:endParaRPr lang="en-US" altLang="en-US" smtClean="0"/>
          </a:p>
        </p:txBody>
      </p:sp>
      <p:pic>
        <p:nvPicPr>
          <p:cNvPr id="9" name="results pic" descr="smoke on paper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781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20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decel="50000" fill="hold" nodeType="clickEffect">
                                  <p:stCondLst>
                                    <p:cond delay="0"/>
                                  </p:stCondLst>
                                  <p:childTnLst>
                                    <p:animScale>
                                      <p:cBhvr>
                                        <p:cTn id="18" dur="2000" fill="hold"/>
                                        <p:tgtEl>
                                          <p:spTgt spid="9"/>
                                        </p:tgtEl>
                                      </p:cBhvr>
                                      <p:by x="300000" y="300000"/>
                                    </p:animScale>
                                  </p:childTnLst>
                                </p:cTn>
                              </p:par>
                              <p:par>
                                <p:cTn id="19" presetID="0" presetClass="path" presetSubtype="0" accel="50000" decel="50000" fill="hold" nodeType="withEffect">
                                  <p:stCondLst>
                                    <p:cond delay="0"/>
                                  </p:stCondLst>
                                  <p:childTnLst>
                                    <p:animMotion origin="layout" path="M 0 0 C -0.05208 -0.11296 -0.10365 -0.22546 -0.1283 -0.275 C -0.1526 -0.32384 -0.15017 -0.31181 -0.14757 -0.29861 " pathEditMode="relative" rAng="0" ptsTypes="AAA">
                                      <p:cBhvr>
                                        <p:cTn id="20" dur="2000" fill="hold"/>
                                        <p:tgtEl>
                                          <p:spTgt spid="9"/>
                                        </p:tgtEl>
                                        <p:attrNameLst>
                                          <p:attrName>ppt_x</p:attrName>
                                          <p:attrName>ppt_y</p:attrName>
                                        </p:attrNameLst>
                                      </p:cBhvr>
                                      <p:rCtr x="-7465" y="-15532"/>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0.14757 -0.29861 L -0.47795 -0.29861 " pathEditMode="relative" rAng="0" ptsTypes="AA">
                                      <p:cBhvr>
                                        <p:cTn id="24" dur="2000" fill="hold"/>
                                        <p:tgtEl>
                                          <p:spTgt spid="9"/>
                                        </p:tgtEl>
                                        <p:attrNameLst>
                                          <p:attrName>ppt_x</p:attrName>
                                          <p:attrName>ppt_y</p:attrName>
                                        </p:attrNameLst>
                                      </p:cBhvr>
                                      <p:rCtr x="-16528" y="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48299 -0.32384 L -0.89965 -0.32384 " pathEditMode="relative" rAng="0" ptsTypes="AA">
                                      <p:cBhvr>
                                        <p:cTn id="28" dur="2000" fill="hold"/>
                                        <p:tgtEl>
                                          <p:spTgt spid="9"/>
                                        </p:tgtEl>
                                        <p:attrNameLst>
                                          <p:attrName>ppt_x</p:attrName>
                                          <p:attrName>ppt_y</p:attrName>
                                        </p:attrNameLst>
                                      </p:cBhvr>
                                      <p:rCtr x="-20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1270" name="Picture 6" descr="http://www.china-mike.com/wp-content/uploads/2011/03/chinese-smoking-smoker-rate-char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3000" fill="hold"/>
                                        <p:tgtEl>
                                          <p:spTgt spid="11270"/>
                                        </p:tgtEl>
                                        <p:attrNameLst>
                                          <p:attrName>ppt_w</p:attrName>
                                        </p:attrNameLst>
                                      </p:cBhvr>
                                      <p:tavLst>
                                        <p:tav tm="0">
                                          <p:val>
                                            <p:fltVal val="0"/>
                                          </p:val>
                                        </p:tav>
                                        <p:tav tm="100000">
                                          <p:val>
                                            <p:strVal val="#ppt_w"/>
                                          </p:val>
                                        </p:tav>
                                      </p:tavLst>
                                    </p:anim>
                                    <p:anim calcmode="lin" valueType="num">
                                      <p:cBhvr>
                                        <p:cTn id="8" dur="3000" fill="hold"/>
                                        <p:tgtEl>
                                          <p:spTgt spid="11270"/>
                                        </p:tgtEl>
                                        <p:attrNameLst>
                                          <p:attrName>ppt_h</p:attrName>
                                        </p:attrNameLst>
                                      </p:cBhvr>
                                      <p:tavLst>
                                        <p:tav tm="0">
                                          <p:val>
                                            <p:fltVal val="0"/>
                                          </p:val>
                                        </p:tav>
                                        <p:tav tm="100000">
                                          <p:val>
                                            <p:strVal val="#ppt_h"/>
                                          </p:val>
                                        </p:tav>
                                      </p:tavLst>
                                    </p:anim>
                                    <p:animEffect transition="in" filter="fade">
                                      <p:cBhvr>
                                        <p:cTn id="9" dur="3000"/>
                                        <p:tgtEl>
                                          <p:spTgt spid="1127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11270"/>
                                        </p:tgtEl>
                                      </p:cBhvr>
                                    </p:animEffect>
                                    <p:set>
                                      <p:cBhvr>
                                        <p:cTn id="14" dur="1" fill="hold">
                                          <p:stCondLst>
                                            <p:cond delay="1999"/>
                                          </p:stCondLst>
                                        </p:cTn>
                                        <p:tgtEl>
                                          <p:spTgt spid="11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FC72E92-8EB3-44D7-B3A0-B302DDF309FB}" type="slidenum">
              <a:rPr lang="en-US" altLang="en-US" b="0"/>
              <a:pPr eaLnBrk="1" hangingPunct="1"/>
              <a:t>19</a:t>
            </a:fld>
            <a:endParaRPr lang="en-US" altLang="en-US" b="0"/>
          </a:p>
        </p:txBody>
      </p:sp>
      <p:sp>
        <p:nvSpPr>
          <p:cNvPr id="94211" name="Rectangle 2"/>
          <p:cNvSpPr>
            <a:spLocks noGrp="1" noChangeArrowheads="1"/>
          </p:cNvSpPr>
          <p:nvPr>
            <p:ph type="title"/>
          </p:nvPr>
        </p:nvSpPr>
        <p:spPr/>
        <p:txBody>
          <a:bodyPr/>
          <a:lstStyle/>
          <a:p>
            <a:r>
              <a:rPr lang="en-US" altLang="en-US" dirty="0" smtClean="0"/>
              <a:t>Some History of Smoking</a:t>
            </a:r>
          </a:p>
        </p:txBody>
      </p:sp>
      <p:sp>
        <p:nvSpPr>
          <p:cNvPr id="65539" name="Rectangle 3"/>
          <p:cNvSpPr>
            <a:spLocks noGrp="1" noChangeArrowheads="1"/>
          </p:cNvSpPr>
          <p:nvPr>
            <p:ph type="body" idx="1"/>
          </p:nvPr>
        </p:nvSpPr>
        <p:spPr/>
        <p:txBody>
          <a:bodyPr/>
          <a:lstStyle/>
          <a:p>
            <a:r>
              <a:rPr lang="en-US" altLang="en-US" dirty="0" smtClean="0"/>
              <a:t>An ancient practice</a:t>
            </a:r>
          </a:p>
          <a:p>
            <a:r>
              <a:rPr lang="en-US" altLang="en-US" dirty="0" smtClean="0"/>
              <a:t>In the Americas: 5000 BC</a:t>
            </a:r>
          </a:p>
          <a:p>
            <a:r>
              <a:rPr lang="en-US" altLang="en-US" dirty="0" smtClean="0"/>
              <a:t>Incense in China: pre-historic</a:t>
            </a:r>
          </a:p>
          <a:p>
            <a:r>
              <a:rPr lang="en-US" altLang="en-US" dirty="0" smtClean="0"/>
              <a:t>Global: 1500s</a:t>
            </a:r>
          </a:p>
          <a:p>
            <a:r>
              <a:rPr lang="en-US" altLang="en-US" dirty="0" smtClean="0"/>
              <a:t>1560: Jean </a:t>
            </a:r>
            <a:r>
              <a:rPr lang="en-US" altLang="en-US" dirty="0" err="1" smtClean="0"/>
              <a:t>Nicot</a:t>
            </a:r>
            <a:r>
              <a:rPr lang="en-US" altLang="en-US" dirty="0" smtClean="0"/>
              <a:t> introduced tobacco to France</a:t>
            </a:r>
          </a:p>
          <a:p>
            <a:r>
              <a:rPr lang="en-US" altLang="en-US" dirty="0" err="1" smtClean="0"/>
              <a:t>Chongzhen</a:t>
            </a:r>
            <a:r>
              <a:rPr lang="en-US" altLang="en-US" dirty="0" smtClean="0"/>
              <a:t> </a:t>
            </a:r>
            <a:r>
              <a:rPr lang="en-US" altLang="en-US" dirty="0"/>
              <a:t>(</a:t>
            </a:r>
            <a:r>
              <a:rPr lang="en-US" dirty="0" smtClean="0"/>
              <a:t>1627–1644) </a:t>
            </a:r>
            <a:r>
              <a:rPr lang="en-US" altLang="en-US" dirty="0" smtClean="0"/>
              <a:t>banned smoking during the Ming dynasty</a:t>
            </a:r>
          </a:p>
        </p:txBody>
      </p:sp>
      <p:pic>
        <p:nvPicPr>
          <p:cNvPr id="65541" name="Picture 5" descr="Mayan_priest_sm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32988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incense by *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3363913"/>
            <a:ext cx="2620962"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descr="Horin Nijo Spiral Incense b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3267075"/>
            <a:ext cx="47625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489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fade">
                                      <p:cBhvr>
                                        <p:cTn id="7" dur="20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fade">
                                      <p:cBhvr>
                                        <p:cTn id="12" dur="2000"/>
                                        <p:tgtEl>
                                          <p:spTgt spid="6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65541"/>
                                        </p:tgtEl>
                                        <p:attrNameLst>
                                          <p:attrName>style.visibility</p:attrName>
                                        </p:attrNameLst>
                                      </p:cBhvr>
                                      <p:to>
                                        <p:strVal val="visible"/>
                                      </p:to>
                                    </p:set>
                                    <p:anim calcmode="lin" valueType="num">
                                      <p:cBhvr>
                                        <p:cTn id="17" dur="500" fill="hold"/>
                                        <p:tgtEl>
                                          <p:spTgt spid="65541"/>
                                        </p:tgtEl>
                                        <p:attrNameLst>
                                          <p:attrName>ppt_w</p:attrName>
                                        </p:attrNameLst>
                                      </p:cBhvr>
                                      <p:tavLst>
                                        <p:tav tm="0">
                                          <p:val>
                                            <p:fltVal val="0"/>
                                          </p:val>
                                        </p:tav>
                                        <p:tav tm="100000">
                                          <p:val>
                                            <p:strVal val="#ppt_w"/>
                                          </p:val>
                                        </p:tav>
                                      </p:tavLst>
                                    </p:anim>
                                    <p:anim calcmode="lin" valueType="num">
                                      <p:cBhvr>
                                        <p:cTn id="18" dur="500" fill="hold"/>
                                        <p:tgtEl>
                                          <p:spTgt spid="65541"/>
                                        </p:tgtEl>
                                        <p:attrNameLst>
                                          <p:attrName>ppt_h</p:attrName>
                                        </p:attrNameLst>
                                      </p:cBhvr>
                                      <p:tavLst>
                                        <p:tav tm="0">
                                          <p:val>
                                            <p:fltVal val="0"/>
                                          </p:val>
                                        </p:tav>
                                        <p:tav tm="100000">
                                          <p:val>
                                            <p:strVal val="#ppt_h"/>
                                          </p:val>
                                        </p:tav>
                                      </p:tavLst>
                                    </p:anim>
                                    <p:animEffect transition="in" filter="fade">
                                      <p:cBhvr>
                                        <p:cTn id="19" dur="500"/>
                                        <p:tgtEl>
                                          <p:spTgt spid="6554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xit" presetSubtype="0" fill="hold" nodeType="clickEffect">
                                  <p:stCondLst>
                                    <p:cond delay="0"/>
                                  </p:stCondLst>
                                  <p:childTnLst>
                                    <p:anim calcmode="lin" valueType="num">
                                      <p:cBhvr>
                                        <p:cTn id="23" dur="500"/>
                                        <p:tgtEl>
                                          <p:spTgt spid="65541"/>
                                        </p:tgtEl>
                                        <p:attrNameLst>
                                          <p:attrName>ppt_w</p:attrName>
                                        </p:attrNameLst>
                                      </p:cBhvr>
                                      <p:tavLst>
                                        <p:tav tm="0">
                                          <p:val>
                                            <p:strVal val="ppt_w"/>
                                          </p:val>
                                        </p:tav>
                                        <p:tav tm="100000">
                                          <p:val>
                                            <p:fltVal val="0"/>
                                          </p:val>
                                        </p:tav>
                                      </p:tavLst>
                                    </p:anim>
                                    <p:anim calcmode="lin" valueType="num">
                                      <p:cBhvr>
                                        <p:cTn id="24" dur="500"/>
                                        <p:tgtEl>
                                          <p:spTgt spid="65541"/>
                                        </p:tgtEl>
                                        <p:attrNameLst>
                                          <p:attrName>ppt_h</p:attrName>
                                        </p:attrNameLst>
                                      </p:cBhvr>
                                      <p:tavLst>
                                        <p:tav tm="0">
                                          <p:val>
                                            <p:strVal val="ppt_h"/>
                                          </p:val>
                                        </p:tav>
                                        <p:tav tm="100000">
                                          <p:val>
                                            <p:fltVal val="0"/>
                                          </p:val>
                                        </p:tav>
                                      </p:tavLst>
                                    </p:anim>
                                    <p:animEffect transition="out" filter="fade">
                                      <p:cBhvr>
                                        <p:cTn id="25" dur="500"/>
                                        <p:tgtEl>
                                          <p:spTgt spid="65541"/>
                                        </p:tgtEl>
                                      </p:cBhvr>
                                    </p:animEffect>
                                    <p:set>
                                      <p:cBhvr>
                                        <p:cTn id="26" dur="1" fill="hold">
                                          <p:stCondLst>
                                            <p:cond delay="499"/>
                                          </p:stCondLst>
                                        </p:cTn>
                                        <p:tgtEl>
                                          <p:spTgt spid="6554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65539">
                                            <p:txEl>
                                              <p:pRg st="2" end="2"/>
                                            </p:txEl>
                                          </p:spTgt>
                                        </p:tgtEl>
                                        <p:attrNameLst>
                                          <p:attrName>style.visibility</p:attrName>
                                        </p:attrNameLst>
                                      </p:cBhvr>
                                      <p:to>
                                        <p:strVal val="visible"/>
                                      </p:to>
                                    </p:set>
                                    <p:animEffect transition="in" filter="fade">
                                      <p:cBhvr>
                                        <p:cTn id="29" dur="2000"/>
                                        <p:tgtEl>
                                          <p:spTgt spid="6553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65543"/>
                                        </p:tgtEl>
                                        <p:attrNameLst>
                                          <p:attrName>style.visibility</p:attrName>
                                        </p:attrNameLst>
                                      </p:cBhvr>
                                      <p:to>
                                        <p:strVal val="visible"/>
                                      </p:to>
                                    </p:set>
                                    <p:anim calcmode="lin" valueType="num">
                                      <p:cBhvr>
                                        <p:cTn id="34" dur="500" fill="hold"/>
                                        <p:tgtEl>
                                          <p:spTgt spid="65543"/>
                                        </p:tgtEl>
                                        <p:attrNameLst>
                                          <p:attrName>ppt_w</p:attrName>
                                        </p:attrNameLst>
                                      </p:cBhvr>
                                      <p:tavLst>
                                        <p:tav tm="0">
                                          <p:val>
                                            <p:fltVal val="0"/>
                                          </p:val>
                                        </p:tav>
                                        <p:tav tm="100000">
                                          <p:val>
                                            <p:strVal val="#ppt_w"/>
                                          </p:val>
                                        </p:tav>
                                      </p:tavLst>
                                    </p:anim>
                                    <p:anim calcmode="lin" valueType="num">
                                      <p:cBhvr>
                                        <p:cTn id="35" dur="500" fill="hold"/>
                                        <p:tgtEl>
                                          <p:spTgt spid="65543"/>
                                        </p:tgtEl>
                                        <p:attrNameLst>
                                          <p:attrName>ppt_h</p:attrName>
                                        </p:attrNameLst>
                                      </p:cBhvr>
                                      <p:tavLst>
                                        <p:tav tm="0">
                                          <p:val>
                                            <p:fltVal val="0"/>
                                          </p:val>
                                        </p:tav>
                                        <p:tav tm="100000">
                                          <p:val>
                                            <p:strVal val="#ppt_h"/>
                                          </p:val>
                                        </p:tav>
                                      </p:tavLst>
                                    </p:anim>
                                    <p:animEffect transition="in" filter="fade">
                                      <p:cBhvr>
                                        <p:cTn id="36" dur="500"/>
                                        <p:tgtEl>
                                          <p:spTgt spid="65543"/>
                                        </p:tgtEl>
                                      </p:cBhvr>
                                    </p:animEffect>
                                  </p:childTnLst>
                                </p:cTn>
                              </p:par>
                              <p:par>
                                <p:cTn id="37" presetID="53" presetClass="entr" presetSubtype="0" fill="hold" nodeType="withEffect">
                                  <p:stCondLst>
                                    <p:cond delay="0"/>
                                  </p:stCondLst>
                                  <p:childTnLst>
                                    <p:set>
                                      <p:cBhvr>
                                        <p:cTn id="38" dur="1" fill="hold">
                                          <p:stCondLst>
                                            <p:cond delay="0"/>
                                          </p:stCondLst>
                                        </p:cTn>
                                        <p:tgtEl>
                                          <p:spTgt spid="65545"/>
                                        </p:tgtEl>
                                        <p:attrNameLst>
                                          <p:attrName>style.visibility</p:attrName>
                                        </p:attrNameLst>
                                      </p:cBhvr>
                                      <p:to>
                                        <p:strVal val="visible"/>
                                      </p:to>
                                    </p:set>
                                    <p:anim calcmode="lin" valueType="num">
                                      <p:cBhvr>
                                        <p:cTn id="39" dur="500" fill="hold"/>
                                        <p:tgtEl>
                                          <p:spTgt spid="65545"/>
                                        </p:tgtEl>
                                        <p:attrNameLst>
                                          <p:attrName>ppt_w</p:attrName>
                                        </p:attrNameLst>
                                      </p:cBhvr>
                                      <p:tavLst>
                                        <p:tav tm="0">
                                          <p:val>
                                            <p:fltVal val="0"/>
                                          </p:val>
                                        </p:tav>
                                        <p:tav tm="100000">
                                          <p:val>
                                            <p:strVal val="#ppt_w"/>
                                          </p:val>
                                        </p:tav>
                                      </p:tavLst>
                                    </p:anim>
                                    <p:anim calcmode="lin" valueType="num">
                                      <p:cBhvr>
                                        <p:cTn id="40" dur="500" fill="hold"/>
                                        <p:tgtEl>
                                          <p:spTgt spid="65545"/>
                                        </p:tgtEl>
                                        <p:attrNameLst>
                                          <p:attrName>ppt_h</p:attrName>
                                        </p:attrNameLst>
                                      </p:cBhvr>
                                      <p:tavLst>
                                        <p:tav tm="0">
                                          <p:val>
                                            <p:fltVal val="0"/>
                                          </p:val>
                                        </p:tav>
                                        <p:tav tm="100000">
                                          <p:val>
                                            <p:strVal val="#ppt_h"/>
                                          </p:val>
                                        </p:tav>
                                      </p:tavLst>
                                    </p:anim>
                                    <p:animEffect transition="in" filter="fade">
                                      <p:cBhvr>
                                        <p:cTn id="41" dur="500"/>
                                        <p:tgtEl>
                                          <p:spTgt spid="655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xit" presetSubtype="0" fill="hold" nodeType="clickEffect">
                                  <p:stCondLst>
                                    <p:cond delay="0"/>
                                  </p:stCondLst>
                                  <p:childTnLst>
                                    <p:anim calcmode="lin" valueType="num">
                                      <p:cBhvr>
                                        <p:cTn id="45" dur="500"/>
                                        <p:tgtEl>
                                          <p:spTgt spid="65543"/>
                                        </p:tgtEl>
                                        <p:attrNameLst>
                                          <p:attrName>ppt_w</p:attrName>
                                        </p:attrNameLst>
                                      </p:cBhvr>
                                      <p:tavLst>
                                        <p:tav tm="0">
                                          <p:val>
                                            <p:strVal val="ppt_w"/>
                                          </p:val>
                                        </p:tav>
                                        <p:tav tm="100000">
                                          <p:val>
                                            <p:fltVal val="0"/>
                                          </p:val>
                                        </p:tav>
                                      </p:tavLst>
                                    </p:anim>
                                    <p:anim calcmode="lin" valueType="num">
                                      <p:cBhvr>
                                        <p:cTn id="46" dur="500"/>
                                        <p:tgtEl>
                                          <p:spTgt spid="65543"/>
                                        </p:tgtEl>
                                        <p:attrNameLst>
                                          <p:attrName>ppt_h</p:attrName>
                                        </p:attrNameLst>
                                      </p:cBhvr>
                                      <p:tavLst>
                                        <p:tav tm="0">
                                          <p:val>
                                            <p:strVal val="ppt_h"/>
                                          </p:val>
                                        </p:tav>
                                        <p:tav tm="100000">
                                          <p:val>
                                            <p:fltVal val="0"/>
                                          </p:val>
                                        </p:tav>
                                      </p:tavLst>
                                    </p:anim>
                                    <p:animEffect transition="out" filter="fade">
                                      <p:cBhvr>
                                        <p:cTn id="47" dur="500"/>
                                        <p:tgtEl>
                                          <p:spTgt spid="65543"/>
                                        </p:tgtEl>
                                      </p:cBhvr>
                                    </p:animEffect>
                                    <p:set>
                                      <p:cBhvr>
                                        <p:cTn id="48" dur="1" fill="hold">
                                          <p:stCondLst>
                                            <p:cond delay="499"/>
                                          </p:stCondLst>
                                        </p:cTn>
                                        <p:tgtEl>
                                          <p:spTgt spid="65543"/>
                                        </p:tgtEl>
                                        <p:attrNameLst>
                                          <p:attrName>style.visibility</p:attrName>
                                        </p:attrNameLst>
                                      </p:cBhvr>
                                      <p:to>
                                        <p:strVal val="hidden"/>
                                      </p:to>
                                    </p:set>
                                  </p:childTnLst>
                                </p:cTn>
                              </p:par>
                              <p:par>
                                <p:cTn id="49" presetID="53" presetClass="exit" presetSubtype="0" fill="hold" nodeType="withEffect">
                                  <p:stCondLst>
                                    <p:cond delay="0"/>
                                  </p:stCondLst>
                                  <p:childTnLst>
                                    <p:anim calcmode="lin" valueType="num">
                                      <p:cBhvr>
                                        <p:cTn id="50" dur="500"/>
                                        <p:tgtEl>
                                          <p:spTgt spid="65545"/>
                                        </p:tgtEl>
                                        <p:attrNameLst>
                                          <p:attrName>ppt_w</p:attrName>
                                        </p:attrNameLst>
                                      </p:cBhvr>
                                      <p:tavLst>
                                        <p:tav tm="0">
                                          <p:val>
                                            <p:strVal val="ppt_w"/>
                                          </p:val>
                                        </p:tav>
                                        <p:tav tm="100000">
                                          <p:val>
                                            <p:fltVal val="0"/>
                                          </p:val>
                                        </p:tav>
                                      </p:tavLst>
                                    </p:anim>
                                    <p:anim calcmode="lin" valueType="num">
                                      <p:cBhvr>
                                        <p:cTn id="51" dur="500"/>
                                        <p:tgtEl>
                                          <p:spTgt spid="65545"/>
                                        </p:tgtEl>
                                        <p:attrNameLst>
                                          <p:attrName>ppt_h</p:attrName>
                                        </p:attrNameLst>
                                      </p:cBhvr>
                                      <p:tavLst>
                                        <p:tav tm="0">
                                          <p:val>
                                            <p:strVal val="ppt_h"/>
                                          </p:val>
                                        </p:tav>
                                        <p:tav tm="100000">
                                          <p:val>
                                            <p:fltVal val="0"/>
                                          </p:val>
                                        </p:tav>
                                      </p:tavLst>
                                    </p:anim>
                                    <p:animEffect transition="out" filter="fade">
                                      <p:cBhvr>
                                        <p:cTn id="52" dur="500"/>
                                        <p:tgtEl>
                                          <p:spTgt spid="65545"/>
                                        </p:tgtEl>
                                      </p:cBhvr>
                                    </p:animEffect>
                                    <p:set>
                                      <p:cBhvr>
                                        <p:cTn id="53" dur="1" fill="hold">
                                          <p:stCondLst>
                                            <p:cond delay="499"/>
                                          </p:stCondLst>
                                        </p:cTn>
                                        <p:tgtEl>
                                          <p:spTgt spid="65545"/>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5539">
                                            <p:txEl>
                                              <p:pRg st="3" end="3"/>
                                            </p:txEl>
                                          </p:spTgt>
                                        </p:tgtEl>
                                        <p:attrNameLst>
                                          <p:attrName>style.visibility</p:attrName>
                                        </p:attrNameLst>
                                      </p:cBhvr>
                                      <p:to>
                                        <p:strVal val="visible"/>
                                      </p:to>
                                    </p:set>
                                    <p:animEffect transition="in" filter="fade">
                                      <p:cBhvr>
                                        <p:cTn id="58" dur="2000"/>
                                        <p:tgtEl>
                                          <p:spTgt spid="65539">
                                            <p:txEl>
                                              <p:pRg st="3" end="3"/>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5539">
                                            <p:txEl>
                                              <p:pRg st="4" end="4"/>
                                            </p:txEl>
                                          </p:spTgt>
                                        </p:tgtEl>
                                        <p:attrNameLst>
                                          <p:attrName>style.visibility</p:attrName>
                                        </p:attrNameLst>
                                      </p:cBhvr>
                                      <p:to>
                                        <p:strVal val="visible"/>
                                      </p:to>
                                    </p:set>
                                    <p:animEffect transition="in" filter="fade">
                                      <p:cBhvr>
                                        <p:cTn id="63" dur="2000"/>
                                        <p:tgtEl>
                                          <p:spTgt spid="65539">
                                            <p:txEl>
                                              <p:pRg st="4" end="4"/>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5539">
                                            <p:txEl>
                                              <p:pRg st="5" end="5"/>
                                            </p:txEl>
                                          </p:spTgt>
                                        </p:tgtEl>
                                        <p:attrNameLst>
                                          <p:attrName>style.visibility</p:attrName>
                                        </p:attrNameLst>
                                      </p:cBhvr>
                                      <p:to>
                                        <p:strVal val="visible"/>
                                      </p:to>
                                    </p:set>
                                    <p:animEffect transition="in" filter="fade">
                                      <p:cBhvr>
                                        <p:cTn id="68" dur="2000"/>
                                        <p:tgtEl>
                                          <p:spTgt spid="65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I know it’s supposed to be a chemistry class, but I’m going to talk instead about the hidden power of remorse.</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This is actually applied chemistry: even a chemist can have remorse for something!</a:t>
            </a:r>
            <a:endParaRPr lang="en-US" dirty="0"/>
          </a:p>
        </p:txBody>
      </p:sp>
      <p:sp>
        <p:nvSpPr>
          <p:cNvPr id="4" name="remorese def"/>
          <p:cNvSpPr txBox="1"/>
          <p:nvPr/>
        </p:nvSpPr>
        <p:spPr>
          <a:xfrm>
            <a:off x="762000" y="3505200"/>
            <a:ext cx="8001000" cy="830997"/>
          </a:xfrm>
          <a:prstGeom prst="rect">
            <a:avLst/>
          </a:prstGeom>
          <a:noFill/>
        </p:spPr>
        <p:txBody>
          <a:bodyPr wrap="square" rtlCol="0">
            <a:spAutoFit/>
          </a:bodyPr>
          <a:lstStyle/>
          <a:p>
            <a:r>
              <a:rPr lang="en-US" sz="2400" dirty="0" err="1" smtClean="0"/>
              <a:t>re·morse</a:t>
            </a:r>
            <a:r>
              <a:rPr lang="en-US" sz="2400" dirty="0" smtClean="0"/>
              <a:t>  (</a:t>
            </a:r>
            <a:r>
              <a:rPr lang="en-US" sz="2400" dirty="0" err="1"/>
              <a:t>rĭ-môrs</a:t>
            </a:r>
            <a:r>
              <a:rPr lang="en-US" sz="2400" dirty="0" smtClean="0"/>
              <a:t>′)</a:t>
            </a:r>
          </a:p>
          <a:p>
            <a:r>
              <a:rPr lang="en-US" sz="2400" dirty="0"/>
              <a:t>a sense of deep regret and </a:t>
            </a:r>
            <a:r>
              <a:rPr lang="en-US" sz="2400" dirty="0" smtClean="0"/>
              <a:t>guilt, usually</a:t>
            </a:r>
            <a:r>
              <a:rPr lang="en-US" sz="2400" dirty="0"/>
              <a:t> for some misdeed</a:t>
            </a:r>
          </a:p>
        </p:txBody>
      </p:sp>
      <p:pic>
        <p:nvPicPr>
          <p:cNvPr id="2050" name="chemists remorse" descr="https://st3.depositphotos.com/4347477/18438/v/450/depositphotos_184382026-stock-illustration-mad-scientist-failed-chemical-experiments.jpg"/>
          <p:cNvPicPr>
            <a:picLocks noChangeAspect="1" noChangeArrowheads="1"/>
          </p:cNvPicPr>
          <p:nvPr/>
        </p:nvPicPr>
        <p:blipFill rotWithShape="1">
          <a:blip r:embed="rId2">
            <a:extLst>
              <a:ext uri="{28A0092B-C50C-407E-A947-70E740481C1C}">
                <a14:useLocalDpi xmlns:a14="http://schemas.microsoft.com/office/drawing/2010/main" val="0"/>
              </a:ext>
            </a:extLst>
          </a:blip>
          <a:srcRect t="-19752" b="-22245"/>
          <a:stretch/>
        </p:blipFill>
        <p:spPr bwMode="auto">
          <a:xfrm>
            <a:off x="0" y="91440"/>
            <a:ext cx="9144000" cy="6492240"/>
          </a:xfrm>
          <a:prstGeom prst="rect">
            <a:avLst/>
          </a:prstGeom>
          <a:solidFill>
            <a:schemeClr val="bg1"/>
          </a:solidFill>
        </p:spPr>
      </p:pic>
    </p:spTree>
    <p:extLst>
      <p:ext uri="{BB962C8B-B14F-4D97-AF65-F5344CB8AC3E}">
        <p14:creationId xmlns:p14="http://schemas.microsoft.com/office/powerpoint/2010/main" val="33722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393A8D7-8AA4-4024-B440-D249332892D5}" type="slidenum">
              <a:rPr lang="en-US" altLang="en-US" b="0"/>
              <a:pPr eaLnBrk="1" hangingPunct="1"/>
              <a:t>20</a:t>
            </a:fld>
            <a:endParaRPr lang="en-US" altLang="en-US" b="0"/>
          </a:p>
        </p:txBody>
      </p:sp>
      <p:sp>
        <p:nvSpPr>
          <p:cNvPr id="95235" name="Rectangle 2"/>
          <p:cNvSpPr>
            <a:spLocks noGrp="1" noChangeArrowheads="1"/>
          </p:cNvSpPr>
          <p:nvPr>
            <p:ph type="title"/>
          </p:nvPr>
        </p:nvSpPr>
        <p:spPr/>
        <p:txBody>
          <a:bodyPr/>
          <a:lstStyle/>
          <a:p>
            <a:r>
              <a:rPr lang="en-US" altLang="en-US" smtClean="0"/>
              <a:t>Some History of Smoking</a:t>
            </a:r>
          </a:p>
        </p:txBody>
      </p:sp>
      <p:sp>
        <p:nvSpPr>
          <p:cNvPr id="66563" name="Rectangle 3"/>
          <p:cNvSpPr>
            <a:spLocks noGrp="1" noChangeArrowheads="1"/>
          </p:cNvSpPr>
          <p:nvPr>
            <p:ph type="body" idx="1"/>
          </p:nvPr>
        </p:nvSpPr>
        <p:spPr/>
        <p:txBody>
          <a:bodyPr/>
          <a:lstStyle/>
          <a:p>
            <a:r>
              <a:rPr lang="en-US" altLang="en-US" dirty="0" smtClean="0"/>
              <a:t>1638: Possessing, using or selling tobacco in China will be punished by decapitation</a:t>
            </a:r>
          </a:p>
          <a:p>
            <a:r>
              <a:rPr lang="en-US" altLang="en-US" dirty="0" smtClean="0"/>
              <a:t>1842: China Opium War</a:t>
            </a:r>
          </a:p>
          <a:p>
            <a:r>
              <a:rPr lang="en-US" altLang="en-US" dirty="0" smtClean="0"/>
              <a:t>1915: “The Tobacco Project”</a:t>
            </a:r>
          </a:p>
          <a:p>
            <a:r>
              <a:rPr lang="en-US" altLang="en-US" dirty="0" smtClean="0"/>
              <a:t>1947: Mao liked 555; Kai </a:t>
            </a:r>
            <a:r>
              <a:rPr lang="en-US" altLang="en-US" dirty="0" err="1" smtClean="0"/>
              <a:t>Shek</a:t>
            </a:r>
            <a:r>
              <a:rPr lang="en-US" altLang="en-US" dirty="0" smtClean="0"/>
              <a:t> liked Big Double Nine; Zhou </a:t>
            </a:r>
            <a:r>
              <a:rPr lang="en-US" altLang="en-US" dirty="0" err="1" smtClean="0"/>
              <a:t>Enlai</a:t>
            </a:r>
            <a:r>
              <a:rPr lang="en-US" altLang="en-US" dirty="0" smtClean="0"/>
              <a:t> liked </a:t>
            </a:r>
            <a:r>
              <a:rPr lang="en-US" altLang="en-US" dirty="0" err="1" smtClean="0"/>
              <a:t>Zhadan</a:t>
            </a:r>
            <a:r>
              <a:rPr lang="en-US" altLang="en-US" dirty="0" smtClean="0"/>
              <a:t>; Deng liked Panda (700</a:t>
            </a:r>
            <a:r>
              <a:rPr lang="zh-CN" altLang="en-US" dirty="0" smtClean="0">
                <a:ea typeface="宋体" panose="02010600030101010101" pitchFamily="2" charset="-122"/>
              </a:rPr>
              <a:t>元</a:t>
            </a:r>
            <a:r>
              <a:rPr lang="en-US" altLang="zh-CN" dirty="0" smtClean="0">
                <a:ea typeface="宋体" panose="02010600030101010101" pitchFamily="2" charset="-122"/>
              </a:rPr>
              <a:t>/pack)</a:t>
            </a:r>
          </a:p>
        </p:txBody>
      </p:sp>
      <p:pic>
        <p:nvPicPr>
          <p:cNvPr id="66564" name="Picture 4" descr="Panda_Cigarettes_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92238"/>
            <a:ext cx="6629400"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762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20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fade">
                                      <p:cBhvr>
                                        <p:cTn id="12" dur="2000"/>
                                        <p:tgtEl>
                                          <p:spTgt spid="66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fade">
                                      <p:cBhvr>
                                        <p:cTn id="17" dur="2000"/>
                                        <p:tgtEl>
                                          <p:spTgt spid="665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fade">
                                      <p:cBhvr>
                                        <p:cTn id="22" dur="2000"/>
                                        <p:tgtEl>
                                          <p:spTgt spid="665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6564"/>
                                        </p:tgtEl>
                                        <p:attrNameLst>
                                          <p:attrName>style.visibility</p:attrName>
                                        </p:attrNameLst>
                                      </p:cBhvr>
                                      <p:to>
                                        <p:strVal val="visible"/>
                                      </p:to>
                                    </p:set>
                                    <p:animEffect transition="in" filter="dissolve">
                                      <p:cBhvr>
                                        <p:cTn id="27" dur="500"/>
                                        <p:tgtEl>
                                          <p:spTgt spid="665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xit" presetSubtype="0" fill="hold" nodeType="clickEffect">
                                  <p:stCondLst>
                                    <p:cond delay="0"/>
                                  </p:stCondLst>
                                  <p:childTnLst>
                                    <p:anim calcmode="lin" valueType="num">
                                      <p:cBhvr>
                                        <p:cTn id="31" dur="500"/>
                                        <p:tgtEl>
                                          <p:spTgt spid="66564"/>
                                        </p:tgtEl>
                                        <p:attrNameLst>
                                          <p:attrName>ppt_w</p:attrName>
                                        </p:attrNameLst>
                                      </p:cBhvr>
                                      <p:tavLst>
                                        <p:tav tm="0">
                                          <p:val>
                                            <p:strVal val="ppt_w"/>
                                          </p:val>
                                        </p:tav>
                                        <p:tav tm="100000">
                                          <p:val>
                                            <p:fltVal val="0"/>
                                          </p:val>
                                        </p:tav>
                                      </p:tavLst>
                                    </p:anim>
                                    <p:anim calcmode="lin" valueType="num">
                                      <p:cBhvr>
                                        <p:cTn id="32" dur="500"/>
                                        <p:tgtEl>
                                          <p:spTgt spid="66564"/>
                                        </p:tgtEl>
                                        <p:attrNameLst>
                                          <p:attrName>ppt_h</p:attrName>
                                        </p:attrNameLst>
                                      </p:cBhvr>
                                      <p:tavLst>
                                        <p:tav tm="0">
                                          <p:val>
                                            <p:strVal val="ppt_h"/>
                                          </p:val>
                                        </p:tav>
                                        <p:tav tm="100000">
                                          <p:val>
                                            <p:fltVal val="0"/>
                                          </p:val>
                                        </p:tav>
                                      </p:tavLst>
                                    </p:anim>
                                    <p:animEffect transition="out" filter="fade">
                                      <p:cBhvr>
                                        <p:cTn id="33" dur="500"/>
                                        <p:tgtEl>
                                          <p:spTgt spid="66564"/>
                                        </p:tgtEl>
                                      </p:cBhvr>
                                    </p:animEffect>
                                    <p:set>
                                      <p:cBhvr>
                                        <p:cTn id="34" dur="1" fill="hold">
                                          <p:stCondLst>
                                            <p:cond delay="499"/>
                                          </p:stCondLst>
                                        </p:cTn>
                                        <p:tgtEl>
                                          <p:spTgt spid="6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i="1" dirty="0" smtClean="0"/>
              <a:t>Thus, by 1947, smoking and its role in </a:t>
            </a:r>
            <a:r>
              <a:rPr lang="en-US" sz="4400" i="1" dirty="0" err="1" smtClean="0"/>
              <a:t>Guanxi</a:t>
            </a:r>
            <a:r>
              <a:rPr lang="en-US" sz="4400" i="1" dirty="0" smtClean="0"/>
              <a:t> (</a:t>
            </a:r>
            <a:r>
              <a:rPr lang="zh-CN" altLang="en-US" sz="4400" i="1" dirty="0"/>
              <a:t>关</a:t>
            </a:r>
            <a:r>
              <a:rPr lang="zh-CN" altLang="en-US" sz="4400" i="1" dirty="0" smtClean="0"/>
              <a:t>系</a:t>
            </a:r>
            <a:r>
              <a:rPr lang="en-US" altLang="zh-CN" sz="4400" i="1" dirty="0" smtClean="0"/>
              <a:t>) was firmly established as a component of Chinese culture.</a:t>
            </a:r>
            <a:endParaRPr lang="en-US" sz="4400" i="1" dirty="0"/>
          </a:p>
        </p:txBody>
      </p:sp>
    </p:spTree>
    <p:extLst>
      <p:ext uri="{BB962C8B-B14F-4D97-AF65-F5344CB8AC3E}">
        <p14:creationId xmlns:p14="http://schemas.microsoft.com/office/powerpoint/2010/main" val="3539390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3D942C5-3DDD-47DA-A84E-D0F23E7434BB}" type="slidenum">
              <a:rPr lang="en-US" altLang="en-US" b="0"/>
              <a:pPr eaLnBrk="1" hangingPunct="1"/>
              <a:t>22</a:t>
            </a:fld>
            <a:endParaRPr lang="en-US" altLang="en-US" b="0"/>
          </a:p>
        </p:txBody>
      </p:sp>
      <p:sp>
        <p:nvSpPr>
          <p:cNvPr id="96259" name="Rectangle 2"/>
          <p:cNvSpPr>
            <a:spLocks noGrp="1" noChangeArrowheads="1"/>
          </p:cNvSpPr>
          <p:nvPr>
            <p:ph type="title"/>
          </p:nvPr>
        </p:nvSpPr>
        <p:spPr/>
        <p:txBody>
          <a:bodyPr/>
          <a:lstStyle/>
          <a:p>
            <a:r>
              <a:rPr lang="en-US" altLang="zh-CN" smtClean="0">
                <a:ea typeface="宋体" panose="02010600030101010101" pitchFamily="2" charset="-122"/>
              </a:rPr>
              <a:t>Modern</a:t>
            </a:r>
            <a:r>
              <a:rPr lang="en-US" altLang="en-US" smtClean="0"/>
              <a:t> History of Smoking</a:t>
            </a:r>
          </a:p>
        </p:txBody>
      </p:sp>
      <p:sp>
        <p:nvSpPr>
          <p:cNvPr id="67587" name="Rectangle 3"/>
          <p:cNvSpPr>
            <a:spLocks noGrp="1" noChangeArrowheads="1"/>
          </p:cNvSpPr>
          <p:nvPr>
            <p:ph type="body" idx="1"/>
          </p:nvPr>
        </p:nvSpPr>
        <p:spPr/>
        <p:txBody>
          <a:bodyPr/>
          <a:lstStyle/>
          <a:p>
            <a:r>
              <a:rPr lang="en-US" altLang="zh-CN" dirty="0" smtClean="0">
                <a:ea typeface="宋体" panose="02010600030101010101" pitchFamily="2" charset="-122"/>
              </a:rPr>
              <a:t>1982: The State Tobacco Monopoly (STM) controls tobacco.</a:t>
            </a:r>
          </a:p>
          <a:p>
            <a:r>
              <a:rPr lang="en-US" altLang="zh-CN" dirty="0" smtClean="0">
                <a:ea typeface="宋体" panose="02010600030101010101" pitchFamily="2" charset="-122"/>
              </a:rPr>
              <a:t>As of January, 2003, STM operates 123 cigarette plants with annual output of 500 billion Yuan. It employs about 500,000 workers and produces 38 per cent of the world’s cigarettes. </a:t>
            </a:r>
          </a:p>
          <a:p>
            <a:r>
              <a:rPr lang="en-US" altLang="en-US" dirty="0" smtClean="0">
                <a:ea typeface="宋体" panose="02010600030101010101" pitchFamily="2" charset="-122"/>
              </a:rPr>
              <a:t>7.5% Government Revenue was tobacco tax.</a:t>
            </a:r>
            <a:endParaRPr lang="en-US" altLang="en-US" dirty="0" smtClean="0"/>
          </a:p>
        </p:txBody>
      </p:sp>
    </p:spTree>
    <p:extLst>
      <p:ext uri="{BB962C8B-B14F-4D97-AF65-F5344CB8AC3E}">
        <p14:creationId xmlns:p14="http://schemas.microsoft.com/office/powerpoint/2010/main" val="4243962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20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fade">
                                      <p:cBhvr>
                                        <p:cTn id="12" dur="2000"/>
                                        <p:tgtEl>
                                          <p:spTgt spid="675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fade">
                                      <p:cBhvr>
                                        <p:cTn id="17" dur="2000"/>
                                        <p:tgtEl>
                                          <p:spTgt spid="675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6A6696E-02B0-4BF9-BFD7-61EEE8AE737C}" type="slidenum">
              <a:rPr lang="en-US" altLang="en-US" b="0"/>
              <a:pPr eaLnBrk="1" hangingPunct="1"/>
              <a:t>23</a:t>
            </a:fld>
            <a:endParaRPr lang="en-US" altLang="en-US" b="0"/>
          </a:p>
        </p:txBody>
      </p:sp>
      <p:sp>
        <p:nvSpPr>
          <p:cNvPr id="98307" name="Rectangle 2"/>
          <p:cNvSpPr>
            <a:spLocks noGrp="1" noChangeArrowheads="1"/>
          </p:cNvSpPr>
          <p:nvPr>
            <p:ph type="title"/>
          </p:nvPr>
        </p:nvSpPr>
        <p:spPr/>
        <p:txBody>
          <a:bodyPr/>
          <a:lstStyle/>
          <a:p>
            <a:r>
              <a:rPr lang="en-US" altLang="zh-CN" smtClean="0">
                <a:ea typeface="宋体" panose="02010600030101010101" pitchFamily="2" charset="-122"/>
              </a:rPr>
              <a:t>Modern</a:t>
            </a:r>
            <a:r>
              <a:rPr lang="en-US" altLang="en-US" smtClean="0"/>
              <a:t> History of Smoking</a:t>
            </a:r>
          </a:p>
        </p:txBody>
      </p:sp>
      <p:sp>
        <p:nvSpPr>
          <p:cNvPr id="98308" name="Rectangle 3"/>
          <p:cNvSpPr>
            <a:spLocks noGrp="1" noChangeArrowheads="1"/>
          </p:cNvSpPr>
          <p:nvPr>
            <p:ph type="body" idx="1"/>
          </p:nvPr>
        </p:nvSpPr>
        <p:spPr/>
        <p:txBody>
          <a:bodyPr/>
          <a:lstStyle/>
          <a:p>
            <a:r>
              <a:rPr lang="en-US" altLang="en-US" smtClean="0"/>
              <a:t>1994: Tobacco Control Begins in China. China institutes restrictions on tobacco advertising, puts health warnings on cigarette packs and sanctions anti-smoking education efforts.</a:t>
            </a:r>
          </a:p>
        </p:txBody>
      </p:sp>
    </p:spTree>
    <p:extLst>
      <p:ext uri="{BB962C8B-B14F-4D97-AF65-F5344CB8AC3E}">
        <p14:creationId xmlns:p14="http://schemas.microsoft.com/office/powerpoint/2010/main" val="186970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BC73E06-15C2-48AC-8B71-F95816606690}" type="slidenum">
              <a:rPr lang="en-US" altLang="en-US" b="0"/>
              <a:pPr eaLnBrk="1" hangingPunct="1"/>
              <a:t>24</a:t>
            </a:fld>
            <a:endParaRPr lang="en-US" altLang="en-US" b="0"/>
          </a:p>
        </p:txBody>
      </p:sp>
      <p:sp>
        <p:nvSpPr>
          <p:cNvPr id="99331" name="Rectangle 2"/>
          <p:cNvSpPr>
            <a:spLocks noGrp="1" noChangeArrowheads="1"/>
          </p:cNvSpPr>
          <p:nvPr>
            <p:ph type="title"/>
          </p:nvPr>
        </p:nvSpPr>
        <p:spPr/>
        <p:txBody>
          <a:bodyPr/>
          <a:lstStyle/>
          <a:p>
            <a:r>
              <a:rPr lang="en-US" altLang="zh-CN" smtClean="0">
                <a:ea typeface="宋体" panose="02010600030101010101" pitchFamily="2" charset="-122"/>
              </a:rPr>
              <a:t>Modern</a:t>
            </a:r>
            <a:r>
              <a:rPr lang="en-US" altLang="en-US" smtClean="0"/>
              <a:t> History of Smoking</a:t>
            </a:r>
          </a:p>
        </p:txBody>
      </p:sp>
      <p:sp>
        <p:nvSpPr>
          <p:cNvPr id="99332" name="Rectangle 3"/>
          <p:cNvSpPr>
            <a:spLocks noGrp="1" noChangeArrowheads="1"/>
          </p:cNvSpPr>
          <p:nvPr>
            <p:ph type="body" idx="1"/>
          </p:nvPr>
        </p:nvSpPr>
        <p:spPr>
          <a:xfrm>
            <a:off x="457200" y="1600200"/>
            <a:ext cx="8229600" cy="4953000"/>
          </a:xfrm>
        </p:spPr>
        <p:txBody>
          <a:bodyPr/>
          <a:lstStyle/>
          <a:p>
            <a:pPr>
              <a:lnSpc>
                <a:spcPct val="80000"/>
              </a:lnSpc>
            </a:pPr>
            <a:r>
              <a:rPr lang="en-US" altLang="zh-CN" sz="2800" dirty="0" smtClean="0">
                <a:ea typeface="宋体" panose="02010600030101010101" pitchFamily="2" charset="-122"/>
              </a:rPr>
              <a:t>1997: China is by far the largest producer of cigarettes in the world; the second largest producer is the United States. In 1997 China produced an estimated 1.7 trillion pieces, almost two and one half times the 720 billion pieces produced in the United States. The United States is by far the largest cigarette exporting nation in the world, with exports in 1997 estimated about 217 billion pieces, or 21% of the world total. China is the largest consumer market in the world, with over 300 million smokers consuming 1.7 trillion cigarettes in 1997. </a:t>
            </a:r>
            <a:endParaRPr lang="en-US" altLang="en-US" sz="2800" dirty="0" smtClean="0"/>
          </a:p>
        </p:txBody>
      </p:sp>
    </p:spTree>
    <p:extLst>
      <p:ext uri="{BB962C8B-B14F-4D97-AF65-F5344CB8AC3E}">
        <p14:creationId xmlns:p14="http://schemas.microsoft.com/office/powerpoint/2010/main" val="201827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2013, an average smoker in China smoked 22 cigarettes a day, nearly 50% more than in 1980.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9144000" cy="5398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63E8A24-95AD-41D5-BC9C-B2F2D83F16E6}" type="slidenum">
              <a:rPr lang="en-US" altLang="en-US" b="0"/>
              <a:pPr eaLnBrk="1" hangingPunct="1"/>
              <a:t>26</a:t>
            </a:fld>
            <a:endParaRPr lang="en-US" altLang="en-US" b="0"/>
          </a:p>
        </p:txBody>
      </p:sp>
      <p:sp>
        <p:nvSpPr>
          <p:cNvPr id="118787" name="Rectangle 2"/>
          <p:cNvSpPr>
            <a:spLocks noGrp="1" noChangeArrowheads="1"/>
          </p:cNvSpPr>
          <p:nvPr>
            <p:ph type="title"/>
          </p:nvPr>
        </p:nvSpPr>
        <p:spPr/>
        <p:txBody>
          <a:bodyPr/>
          <a:lstStyle/>
          <a:p>
            <a:r>
              <a:rPr lang="en-US" altLang="en-US" smtClean="0"/>
              <a:t>What’s in a cigarette?</a:t>
            </a:r>
          </a:p>
        </p:txBody>
      </p:sp>
      <p:sp>
        <p:nvSpPr>
          <p:cNvPr id="212995" name="Rectangle 3"/>
          <p:cNvSpPr>
            <a:spLocks noGrp="1" noChangeArrowheads="1"/>
          </p:cNvSpPr>
          <p:nvPr>
            <p:ph type="body" idx="1"/>
          </p:nvPr>
        </p:nvSpPr>
        <p:spPr/>
        <p:txBody>
          <a:bodyPr>
            <a:normAutofit lnSpcReduction="10000"/>
          </a:bodyPr>
          <a:lstStyle/>
          <a:p>
            <a:pPr>
              <a:lnSpc>
                <a:spcPct val="90000"/>
              </a:lnSpc>
            </a:pPr>
            <a:r>
              <a:rPr lang="en-US" altLang="en-US" dirty="0" smtClean="0"/>
              <a:t>A cigarette may look harmless enough - tobacco leaves covered in classic white paper. But when it burns, the innocent-looking fluffy white clouds that look like pure cotton contain a dangerous cocktail of about 4,000 chemicals including:</a:t>
            </a:r>
          </a:p>
          <a:p>
            <a:pPr lvl="1">
              <a:lnSpc>
                <a:spcPct val="90000"/>
              </a:lnSpc>
            </a:pPr>
            <a:r>
              <a:rPr lang="en-US" altLang="en-US" dirty="0" smtClean="0"/>
              <a:t>at least 80 cancer-causing chemicals </a:t>
            </a:r>
          </a:p>
          <a:p>
            <a:pPr lvl="1">
              <a:lnSpc>
                <a:spcPct val="90000"/>
              </a:lnSpc>
            </a:pPr>
            <a:r>
              <a:rPr lang="en-US" altLang="en-US" dirty="0" smtClean="0"/>
              <a:t>hundreds of other poisons. </a:t>
            </a:r>
          </a:p>
          <a:p>
            <a:pPr lvl="1">
              <a:lnSpc>
                <a:spcPct val="90000"/>
              </a:lnSpc>
            </a:pPr>
            <a:r>
              <a:rPr lang="en-US" altLang="en-US" dirty="0" smtClean="0"/>
              <a:t>nicotine, a highly addictive drug, and many additives designed to make cigarettes taste nicer and keep smokers hooked.</a:t>
            </a:r>
          </a:p>
          <a:p>
            <a:pPr>
              <a:lnSpc>
                <a:spcPct val="90000"/>
              </a:lnSpc>
            </a:pPr>
            <a:endParaRPr lang="en-US" altLang="en-US" dirty="0" smtClean="0"/>
          </a:p>
        </p:txBody>
      </p:sp>
    </p:spTree>
    <p:extLst>
      <p:ext uri="{BB962C8B-B14F-4D97-AF65-F5344CB8AC3E}">
        <p14:creationId xmlns:p14="http://schemas.microsoft.com/office/powerpoint/2010/main" val="3568404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Effect transition="in" filter="fade">
                                      <p:cBhvr>
                                        <p:cTn id="7" dur="2000"/>
                                        <p:tgtEl>
                                          <p:spTgt spid="212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2995">
                                            <p:txEl>
                                              <p:pRg st="1" end="1"/>
                                            </p:txEl>
                                          </p:spTgt>
                                        </p:tgtEl>
                                        <p:attrNameLst>
                                          <p:attrName>style.visibility</p:attrName>
                                        </p:attrNameLst>
                                      </p:cBhvr>
                                      <p:to>
                                        <p:strVal val="visible"/>
                                      </p:to>
                                    </p:set>
                                    <p:animEffect transition="in" filter="fade">
                                      <p:cBhvr>
                                        <p:cTn id="12" dur="2000"/>
                                        <p:tgtEl>
                                          <p:spTgt spid="212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2995">
                                            <p:txEl>
                                              <p:pRg st="2" end="2"/>
                                            </p:txEl>
                                          </p:spTgt>
                                        </p:tgtEl>
                                        <p:attrNameLst>
                                          <p:attrName>style.visibility</p:attrName>
                                        </p:attrNameLst>
                                      </p:cBhvr>
                                      <p:to>
                                        <p:strVal val="visible"/>
                                      </p:to>
                                    </p:set>
                                    <p:animEffect transition="in" filter="fade">
                                      <p:cBhvr>
                                        <p:cTn id="17" dur="2000"/>
                                        <p:tgtEl>
                                          <p:spTgt spid="212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2995">
                                            <p:txEl>
                                              <p:pRg st="3" end="3"/>
                                            </p:txEl>
                                          </p:spTgt>
                                        </p:tgtEl>
                                        <p:attrNameLst>
                                          <p:attrName>style.visibility</p:attrName>
                                        </p:attrNameLst>
                                      </p:cBhvr>
                                      <p:to>
                                        <p:strVal val="visible"/>
                                      </p:to>
                                    </p:set>
                                    <p:animEffect transition="in" filter="fade">
                                      <p:cBhvr>
                                        <p:cTn id="22" dur="2000"/>
                                        <p:tgtEl>
                                          <p:spTgt spid="212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D9638FD-F901-4BA4-8773-ED3EB6A228CE}" type="slidenum">
              <a:rPr lang="en-US" altLang="en-US" b="0"/>
              <a:pPr eaLnBrk="1" hangingPunct="1"/>
              <a:t>27</a:t>
            </a:fld>
            <a:endParaRPr lang="en-US" altLang="en-US" b="0"/>
          </a:p>
        </p:txBody>
      </p:sp>
      <p:sp>
        <p:nvSpPr>
          <p:cNvPr id="119811" name="Rectangle 2"/>
          <p:cNvSpPr>
            <a:spLocks noGrp="1" noChangeArrowheads="1"/>
          </p:cNvSpPr>
          <p:nvPr>
            <p:ph type="title"/>
          </p:nvPr>
        </p:nvSpPr>
        <p:spPr/>
        <p:txBody>
          <a:bodyPr/>
          <a:lstStyle/>
          <a:p>
            <a:r>
              <a:rPr lang="en-US" altLang="en-US" smtClean="0"/>
              <a:t>What’s in a cigarette?</a:t>
            </a:r>
          </a:p>
        </p:txBody>
      </p:sp>
      <p:sp>
        <p:nvSpPr>
          <p:cNvPr id="214019" name="Rectangle 3"/>
          <p:cNvSpPr>
            <a:spLocks noGrp="1" noChangeArrowheads="1"/>
          </p:cNvSpPr>
          <p:nvPr>
            <p:ph type="body" idx="1"/>
          </p:nvPr>
        </p:nvSpPr>
        <p:spPr/>
        <p:txBody>
          <a:bodyPr>
            <a:normAutofit lnSpcReduction="10000"/>
          </a:bodyPr>
          <a:lstStyle/>
          <a:p>
            <a:pPr>
              <a:lnSpc>
                <a:spcPct val="90000"/>
              </a:lnSpc>
            </a:pPr>
            <a:r>
              <a:rPr lang="en-US" altLang="en-US" sz="2400" b="1" dirty="0" smtClean="0"/>
              <a:t>Cancer-causing chemicals in tobacco smoke.</a:t>
            </a:r>
          </a:p>
          <a:p>
            <a:pPr lvl="1">
              <a:lnSpc>
                <a:spcPct val="90000"/>
              </a:lnSpc>
            </a:pPr>
            <a:r>
              <a:rPr lang="en-US" altLang="en-US" sz="2000" b="1" dirty="0" smtClean="0">
                <a:hlinkClick r:id="" action="ppaction://noaction"/>
              </a:rPr>
              <a:t>Tar</a:t>
            </a:r>
            <a:r>
              <a:rPr lang="en-US" altLang="en-US" sz="2000" dirty="0" smtClean="0"/>
              <a:t> - a mixture of dangerous chemicals </a:t>
            </a:r>
          </a:p>
          <a:p>
            <a:pPr lvl="1">
              <a:lnSpc>
                <a:spcPct val="90000"/>
              </a:lnSpc>
            </a:pPr>
            <a:r>
              <a:rPr lang="en-US" altLang="en-US" sz="2000" b="1" dirty="0" smtClean="0">
                <a:hlinkClick r:id="" action="ppaction://noaction"/>
              </a:rPr>
              <a:t>Arsenic</a:t>
            </a:r>
            <a:r>
              <a:rPr lang="en-US" altLang="en-US" sz="2000" dirty="0" smtClean="0"/>
              <a:t> - used in wood preservatives </a:t>
            </a:r>
          </a:p>
          <a:p>
            <a:pPr lvl="1">
              <a:lnSpc>
                <a:spcPct val="90000"/>
              </a:lnSpc>
            </a:pPr>
            <a:r>
              <a:rPr lang="en-US" altLang="en-US" sz="2000" b="1" dirty="0" smtClean="0">
                <a:hlinkClick r:id="" action="ppaction://noaction"/>
              </a:rPr>
              <a:t>Benzene</a:t>
            </a:r>
            <a:r>
              <a:rPr lang="en-US" altLang="en-US" sz="2000" dirty="0" smtClean="0"/>
              <a:t> - an industrial solvent, refined from crude oil </a:t>
            </a:r>
          </a:p>
          <a:p>
            <a:pPr lvl="1">
              <a:lnSpc>
                <a:spcPct val="90000"/>
              </a:lnSpc>
            </a:pPr>
            <a:r>
              <a:rPr lang="en-US" altLang="en-US" sz="2000" b="1" dirty="0" smtClean="0">
                <a:hlinkClick r:id="" action="ppaction://noaction"/>
              </a:rPr>
              <a:t>Cadmium</a:t>
            </a:r>
            <a:r>
              <a:rPr lang="en-US" altLang="en-US" sz="2000" dirty="0" smtClean="0"/>
              <a:t> - used in batteries </a:t>
            </a:r>
          </a:p>
          <a:p>
            <a:pPr lvl="1">
              <a:lnSpc>
                <a:spcPct val="90000"/>
              </a:lnSpc>
            </a:pPr>
            <a:r>
              <a:rPr lang="en-US" altLang="en-US" sz="2000" b="1" dirty="0" smtClean="0">
                <a:hlinkClick r:id="" action="ppaction://noaction"/>
              </a:rPr>
              <a:t>Formaldehyde</a:t>
            </a:r>
            <a:r>
              <a:rPr lang="en-US" altLang="en-US" sz="2000" dirty="0" smtClean="0"/>
              <a:t> - used in mortuaries and paint manufacturing </a:t>
            </a:r>
          </a:p>
          <a:p>
            <a:pPr lvl="1">
              <a:lnSpc>
                <a:spcPct val="90000"/>
              </a:lnSpc>
            </a:pPr>
            <a:r>
              <a:rPr lang="en-US" altLang="en-US" sz="2000" b="1" dirty="0" smtClean="0">
                <a:hlinkClick r:id="" action="ppaction://noaction"/>
              </a:rPr>
              <a:t>Polonium-210</a:t>
            </a:r>
            <a:r>
              <a:rPr lang="en-US" altLang="en-US" sz="2000" dirty="0" smtClean="0"/>
              <a:t> - a highly radioactive element </a:t>
            </a:r>
          </a:p>
          <a:p>
            <a:pPr lvl="1">
              <a:lnSpc>
                <a:spcPct val="90000"/>
              </a:lnSpc>
            </a:pPr>
            <a:r>
              <a:rPr lang="en-US" altLang="en-US" sz="2000" b="1" dirty="0" smtClean="0">
                <a:hlinkClick r:id="" action="ppaction://noaction"/>
              </a:rPr>
              <a:t>Chromium</a:t>
            </a:r>
            <a:r>
              <a:rPr lang="en-US" altLang="en-US" sz="2000" dirty="0" smtClean="0"/>
              <a:t> - used to manufacture dye, paints and alloys </a:t>
            </a:r>
          </a:p>
          <a:p>
            <a:pPr lvl="1">
              <a:lnSpc>
                <a:spcPct val="90000"/>
              </a:lnSpc>
            </a:pPr>
            <a:r>
              <a:rPr lang="en-US" altLang="en-US" sz="2000" b="1" dirty="0" smtClean="0">
                <a:hlinkClick r:id="" action="ppaction://noaction"/>
              </a:rPr>
              <a:t>1,3-Butadiene</a:t>
            </a:r>
            <a:r>
              <a:rPr lang="en-US" altLang="en-US" sz="2000" dirty="0" smtClean="0"/>
              <a:t> - used in rubber manufacturing </a:t>
            </a:r>
          </a:p>
          <a:p>
            <a:pPr lvl="1">
              <a:lnSpc>
                <a:spcPct val="90000"/>
              </a:lnSpc>
            </a:pPr>
            <a:r>
              <a:rPr lang="en-US" sz="2000" b="1" dirty="0">
                <a:solidFill>
                  <a:schemeClr val="tx2">
                    <a:lumMod val="60000"/>
                    <a:lumOff val="40000"/>
                  </a:schemeClr>
                </a:solidFill>
                <a:hlinkClick r:id="rId3"/>
              </a:rPr>
              <a:t>Acrylonitrile</a:t>
            </a:r>
            <a:r>
              <a:rPr lang="en-US" sz="2100" dirty="0">
                <a:solidFill>
                  <a:schemeClr val="tx2">
                    <a:lumMod val="60000"/>
                    <a:lumOff val="40000"/>
                  </a:schemeClr>
                </a:solidFill>
              </a:rPr>
              <a:t> </a:t>
            </a:r>
            <a:r>
              <a:rPr lang="en-US" sz="2100" dirty="0"/>
              <a:t>- used in the synthesis of certain nylons and rubber</a:t>
            </a:r>
            <a:endParaRPr lang="en-US" altLang="en-US" sz="2100" dirty="0"/>
          </a:p>
          <a:p>
            <a:pPr lvl="1">
              <a:lnSpc>
                <a:spcPct val="90000"/>
              </a:lnSpc>
            </a:pPr>
            <a:r>
              <a:rPr lang="en-US" altLang="en-US" sz="2000" b="1" dirty="0" smtClean="0">
                <a:hlinkClick r:id="" action="ppaction://noaction"/>
              </a:rPr>
              <a:t>Polycyclic aromatic hydrocarbons</a:t>
            </a:r>
            <a:r>
              <a:rPr lang="en-US" altLang="en-US" sz="2000" dirty="0" smtClean="0"/>
              <a:t> - a group of dangerous DNA-damaging chemicals </a:t>
            </a:r>
          </a:p>
          <a:p>
            <a:pPr lvl="1">
              <a:lnSpc>
                <a:spcPct val="90000"/>
              </a:lnSpc>
            </a:pPr>
            <a:r>
              <a:rPr lang="en-US" altLang="en-US" sz="2000" b="1" dirty="0" smtClean="0">
                <a:hlinkClick r:id="" action="ppaction://noaction"/>
              </a:rPr>
              <a:t>Nitrosamines</a:t>
            </a:r>
            <a:r>
              <a:rPr lang="en-US" altLang="en-US" sz="2000" dirty="0" smtClean="0"/>
              <a:t> - another group of DNA-damaging chemicals</a:t>
            </a:r>
          </a:p>
          <a:p>
            <a:pPr lvl="1">
              <a:lnSpc>
                <a:spcPct val="90000"/>
              </a:lnSpc>
            </a:pPr>
            <a:r>
              <a:rPr lang="en-US" altLang="en-US" sz="2000" b="1" dirty="0" err="1" smtClean="0">
                <a:hlinkClick r:id="" action="ppaction://noaction"/>
              </a:rPr>
              <a:t>Acrolein</a:t>
            </a:r>
            <a:r>
              <a:rPr lang="en-US" altLang="en-US" sz="2000" dirty="0" smtClean="0"/>
              <a:t> - formerly used as a chemical weapon</a:t>
            </a:r>
          </a:p>
        </p:txBody>
      </p:sp>
      <p:pic>
        <p:nvPicPr>
          <p:cNvPr id="3074" name="arsenic pic" descr="https://pixfeeds.com/images/11/360451/1200-360451-497713737.jpg"/>
          <p:cNvPicPr>
            <a:picLocks noChangeAspect="1" noChangeArrowheads="1"/>
          </p:cNvPicPr>
          <p:nvPr/>
        </p:nvPicPr>
        <p:blipFill rotWithShape="1">
          <a:blip r:embed="rId4">
            <a:extLst>
              <a:ext uri="{28A0092B-C50C-407E-A947-70E740481C1C}">
                <a14:useLocalDpi xmlns:a14="http://schemas.microsoft.com/office/drawing/2010/main" val="0"/>
              </a:ext>
            </a:extLst>
          </a:blip>
          <a:srcRect t="-8002" b="-11996"/>
          <a:stretch/>
        </p:blipFill>
        <p:spPr bwMode="auto">
          <a:xfrm>
            <a:off x="0" y="0"/>
            <a:ext cx="9144000" cy="6858000"/>
          </a:xfrm>
          <a:prstGeom prst="rect">
            <a:avLst/>
          </a:prstGeom>
          <a:solidFill>
            <a:schemeClr val="bg1"/>
          </a:solidFill>
        </p:spPr>
      </p:pic>
      <p:pic>
        <p:nvPicPr>
          <p:cNvPr id="3076" name="arsenic poisoning pic" descr="https://i.ytimg.com/vi/ZU2RvaFfRu0/maxresdefault.jpg"/>
          <p:cNvPicPr>
            <a:picLocks noChangeAspect="1" noChangeArrowheads="1"/>
          </p:cNvPicPr>
          <p:nvPr/>
        </p:nvPicPr>
        <p:blipFill rotWithShape="1">
          <a:blip r:embed="rId5">
            <a:extLst>
              <a:ext uri="{28A0092B-C50C-407E-A947-70E740481C1C}">
                <a14:useLocalDpi xmlns:a14="http://schemas.microsoft.com/office/drawing/2010/main" val="0"/>
              </a:ext>
            </a:extLst>
          </a:blip>
          <a:srcRect l="-1667" t="-26904" r="1667" b="-3235"/>
          <a:stretch/>
        </p:blipFill>
        <p:spPr bwMode="auto">
          <a:xfrm>
            <a:off x="0" y="0"/>
            <a:ext cx="9144000" cy="6858000"/>
          </a:xfrm>
          <a:prstGeom prst="rect">
            <a:avLst/>
          </a:prstGeom>
          <a:solidFill>
            <a:schemeClr val="bg1"/>
          </a:solidFill>
        </p:spPr>
      </p:pic>
      <p:pic>
        <p:nvPicPr>
          <p:cNvPr id="2050" name="chems in smoke pic" descr="https://cdn.thewhoot.com/wp-content/uploads/2018/06/Chemical-Compound-In-Cigarett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6" y="215900"/>
            <a:ext cx="9160839" cy="6477000"/>
          </a:xfrm>
          <a:prstGeom prst="rect">
            <a:avLst/>
          </a:prstGeom>
          <a:noFill/>
          <a:extLst>
            <a:ext uri="{909E8E84-426E-40DD-AFC4-6F175D3DCCD1}">
              <a14:hiddenFill xmlns:a14="http://schemas.microsoft.com/office/drawing/2010/main">
                <a:solidFill>
                  <a:srgbClr val="FFFFFF"/>
                </a:solidFill>
              </a14:hiddenFill>
            </a:ext>
          </a:extLst>
        </p:spPr>
      </p:pic>
      <p:pic>
        <p:nvPicPr>
          <p:cNvPr id="9" name="tar jar pic" descr="https://www.3bscientific.com/thumblibrary/W43043/W43043_01_1200_1200_A-Years-Worth-of-Tar.jpg"/>
          <p:cNvPicPr>
            <a:picLocks noChangeAspect="1" noChangeArrowheads="1"/>
          </p:cNvPicPr>
          <p:nvPr/>
        </p:nvPicPr>
        <p:blipFill rotWithShape="1">
          <a:blip r:embed="rId7">
            <a:extLst>
              <a:ext uri="{28A0092B-C50C-407E-A947-70E740481C1C}">
                <a14:useLocalDpi xmlns:a14="http://schemas.microsoft.com/office/drawing/2010/main" val="0"/>
              </a:ext>
            </a:extLst>
          </a:blip>
          <a:srcRect l="-16669" r="-16664"/>
          <a:stretch/>
        </p:blipFill>
        <p:spPr bwMode="auto">
          <a:xfrm>
            <a:off x="20155" y="152400"/>
            <a:ext cx="9144000" cy="6858000"/>
          </a:xfrm>
          <a:prstGeom prst="rect">
            <a:avLst/>
          </a:prstGeom>
          <a:solidFill>
            <a:schemeClr val="bg1"/>
          </a:solidFill>
        </p:spPr>
      </p:pic>
      <p:pic>
        <p:nvPicPr>
          <p:cNvPr id="2052" name="about dangers pic" descr="Arsenic levels in 6 Brands of bottled water are too high "/>
          <p:cNvPicPr>
            <a:picLocks noChangeAspect="1" noChangeArrowheads="1"/>
          </p:cNvPicPr>
          <p:nvPr/>
        </p:nvPicPr>
        <p:blipFill rotWithShape="1">
          <a:blip r:embed="rId8">
            <a:extLst>
              <a:ext uri="{28A0092B-C50C-407E-A947-70E740481C1C}">
                <a14:useLocalDpi xmlns:a14="http://schemas.microsoft.com/office/drawing/2010/main" val="0"/>
              </a:ext>
            </a:extLst>
          </a:blip>
          <a:srcRect l="807" t="-2742" r="1017" b="-3980"/>
          <a:stretch/>
        </p:blipFill>
        <p:spPr bwMode="auto">
          <a:xfrm>
            <a:off x="20155" y="0"/>
            <a:ext cx="9123845" cy="7040880"/>
          </a:xfrm>
          <a:prstGeom prst="rect">
            <a:avLst/>
          </a:prstGeom>
          <a:solidFill>
            <a:schemeClr val="bg1"/>
          </a:solidFill>
        </p:spPr>
      </p:pic>
      <p:pic>
        <p:nvPicPr>
          <p:cNvPr id="2054" name="benzene pic" descr="https://image.slidesharecdn.com/reactionsofcigarettesmoking-120630121336-phpapp01/95/reactions-of-cigarette-smoking-4-728.jpg?cb=13410584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c6h6 pic" descr="https://prod-blog-cdn.whitecloudelectroniccigarettes.com/blog/wp-content/uploads/2013/03/14045907/Blog-benzene-BodyImg.jpg"/>
          <p:cNvPicPr>
            <a:picLocks noChangeAspect="1" noChangeArrowheads="1"/>
          </p:cNvPicPr>
          <p:nvPr/>
        </p:nvPicPr>
        <p:blipFill rotWithShape="1">
          <a:blip r:embed="rId10">
            <a:extLst>
              <a:ext uri="{28A0092B-C50C-407E-A947-70E740481C1C}">
                <a14:useLocalDpi xmlns:a14="http://schemas.microsoft.com/office/drawing/2010/main" val="0"/>
              </a:ext>
            </a:extLst>
          </a:blip>
          <a:srcRect l="-16665" r="-16668"/>
          <a:stretch/>
        </p:blipFill>
        <p:spPr bwMode="auto">
          <a:xfrm>
            <a:off x="0" y="12700"/>
            <a:ext cx="9144000" cy="6858002"/>
          </a:xfrm>
          <a:prstGeom prst="rect">
            <a:avLst/>
          </a:prstGeom>
          <a:solidFill>
            <a:schemeClr val="bg1"/>
          </a:solidFill>
        </p:spPr>
      </p:pic>
      <p:pic>
        <p:nvPicPr>
          <p:cNvPr id="2058" name="benzene cover pic" descr="https://prod-blog-cdn.whitecloudelectroniccigarettes.com/blog/wp-content/uploads/2013/03/14045907/Blog-benzene-BodyImg.jpg"/>
          <p:cNvPicPr>
            <a:picLocks noChangeAspect="1" noChangeArrowheads="1"/>
          </p:cNvPicPr>
          <p:nvPr/>
        </p:nvPicPr>
        <p:blipFill rotWithShape="1">
          <a:blip r:embed="rId10">
            <a:extLst>
              <a:ext uri="{28A0092B-C50C-407E-A947-70E740481C1C}">
                <a14:useLocalDpi xmlns:a14="http://schemas.microsoft.com/office/drawing/2010/main" val="0"/>
              </a:ext>
            </a:extLst>
          </a:blip>
          <a:srcRect l="12245" t="67208" r="34694" b="20792"/>
          <a:stretch/>
        </p:blipFill>
        <p:spPr bwMode="auto">
          <a:xfrm>
            <a:off x="1904999" y="3733800"/>
            <a:ext cx="2209801"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Cd pic" descr="http://thegreentimes.co.za/wp-content/uploads/2017/11/cadmium-toxicity.jpg"/>
          <p:cNvPicPr>
            <a:picLocks noChangeAspect="1" noChangeArrowheads="1"/>
          </p:cNvPicPr>
          <p:nvPr/>
        </p:nvPicPr>
        <p:blipFill rotWithShape="1">
          <a:blip r:embed="rId11">
            <a:extLst>
              <a:ext uri="{28A0092B-C50C-407E-A947-70E740481C1C}">
                <a14:useLocalDpi xmlns:a14="http://schemas.microsoft.com/office/drawing/2010/main" val="0"/>
              </a:ext>
            </a:extLst>
          </a:blip>
          <a:srcRect l="-6429" r="-375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Cd atomic pic" descr="https://www.thedrswolfson.com/wp-content/uploads/Cadmium.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6034" y="0"/>
            <a:ext cx="224796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2064" name="CH20 pic" descr="http://ecigarettereviewed.com/wp-content/uploads/2016/11/Formaldehyde-Structural-Formula.jpg"/>
          <p:cNvPicPr>
            <a:picLocks noChangeAspect="1" noChangeArrowheads="1"/>
          </p:cNvPicPr>
          <p:nvPr/>
        </p:nvPicPr>
        <p:blipFill rotWithShape="1">
          <a:blip r:embed="rId13">
            <a:extLst>
              <a:ext uri="{28A0092B-C50C-407E-A947-70E740481C1C}">
                <a14:useLocalDpi xmlns:a14="http://schemas.microsoft.com/office/drawing/2010/main" val="0"/>
              </a:ext>
            </a:extLst>
          </a:blip>
          <a:srcRect t="-23325" b="-26672"/>
          <a:stretch/>
        </p:blipFill>
        <p:spPr bwMode="auto">
          <a:xfrm>
            <a:off x="0" y="0"/>
            <a:ext cx="9144000" cy="6858000"/>
          </a:xfrm>
          <a:prstGeom prst="rect">
            <a:avLst/>
          </a:prstGeom>
          <a:solidFill>
            <a:schemeClr val="bg1"/>
          </a:solidFill>
        </p:spPr>
      </p:pic>
      <p:pic>
        <p:nvPicPr>
          <p:cNvPr id="17" name="formaldehyde cover pic" descr="https://prod-blog-cdn.whitecloudelectroniccigarettes.com/blog/wp-content/uploads/2013/03/14045907/Blog-benzene-BodyImg.jpg"/>
          <p:cNvPicPr>
            <a:picLocks noChangeAspect="1" noChangeArrowheads="1"/>
          </p:cNvPicPr>
          <p:nvPr/>
        </p:nvPicPr>
        <p:blipFill rotWithShape="1">
          <a:blip r:embed="rId10">
            <a:extLst>
              <a:ext uri="{28A0092B-C50C-407E-A947-70E740481C1C}">
                <a14:useLocalDpi xmlns:a14="http://schemas.microsoft.com/office/drawing/2010/main" val="0"/>
              </a:ext>
            </a:extLst>
          </a:blip>
          <a:srcRect l="12245" t="67208" r="34694" b="20792"/>
          <a:stretch/>
        </p:blipFill>
        <p:spPr bwMode="auto">
          <a:xfrm>
            <a:off x="1676400" y="3521869"/>
            <a:ext cx="2209801"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formaldehyde poison pic" descr="https://www.mdpi.com/medicina/medicina-55-00638/article_deploy/html/images/medicina-55-00638-g00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56" y="0"/>
            <a:ext cx="9131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rmaldehyde txt"/>
          <p:cNvSpPr txBox="1"/>
          <p:nvPr/>
        </p:nvSpPr>
        <p:spPr>
          <a:xfrm>
            <a:off x="838200" y="454700"/>
            <a:ext cx="2101817" cy="461665"/>
          </a:xfrm>
          <a:prstGeom prst="rect">
            <a:avLst/>
          </a:prstGeom>
          <a:noFill/>
        </p:spPr>
        <p:txBody>
          <a:bodyPr wrap="square" rtlCol="0">
            <a:spAutoFit/>
          </a:bodyPr>
          <a:lstStyle/>
          <a:p>
            <a:r>
              <a:rPr lang="en-US" sz="2400" b="1" dirty="0" smtClean="0">
                <a:solidFill>
                  <a:srgbClr val="FF0000"/>
                </a:solidFill>
              </a:rPr>
              <a:t>formaldehyde</a:t>
            </a:r>
            <a:endParaRPr lang="en-US" sz="2400" b="1" dirty="0">
              <a:solidFill>
                <a:srgbClr val="FF0000"/>
              </a:solidFill>
            </a:endParaRPr>
          </a:p>
        </p:txBody>
      </p:sp>
      <p:pic>
        <p:nvPicPr>
          <p:cNvPr id="2070" name="polonium pic" descr="https://i.pinimg.com/564x/81/6f/32/816f320102e05ebf5c5a33d5f31477c1.jpg"/>
          <p:cNvPicPr>
            <a:picLocks noChangeAspect="1" noChangeArrowheads="1"/>
          </p:cNvPicPr>
          <p:nvPr/>
        </p:nvPicPr>
        <p:blipFill rotWithShape="1">
          <a:blip r:embed="rId15">
            <a:extLst>
              <a:ext uri="{28A0092B-C50C-407E-A947-70E740481C1C}">
                <a14:useLocalDpi xmlns:a14="http://schemas.microsoft.com/office/drawing/2010/main" val="0"/>
              </a:ext>
            </a:extLst>
          </a:blip>
          <a:srcRect l="-15555" r="-17779"/>
          <a:stretch/>
        </p:blipFill>
        <p:spPr bwMode="auto">
          <a:xfrm>
            <a:off x="0" y="0"/>
            <a:ext cx="9144000" cy="6858000"/>
          </a:xfrm>
          <a:prstGeom prst="rect">
            <a:avLst/>
          </a:prstGeom>
          <a:solidFill>
            <a:schemeClr val="bg1"/>
          </a:solidFill>
        </p:spPr>
      </p:pic>
      <p:pic>
        <p:nvPicPr>
          <p:cNvPr id="2072" name="Po decay pic" descr="https://tse1.mm.bing.net/th?id=OIP.IHC_NPd0CfHTLs6qbTWAyAHaCT&amp;pid=Api&amp;P=0&amp;w=515&amp;h=161"/>
          <p:cNvPicPr>
            <a:picLocks noChangeAspect="1" noChangeArrowheads="1"/>
          </p:cNvPicPr>
          <p:nvPr/>
        </p:nvPicPr>
        <p:blipFill rotWithShape="1">
          <a:blip r:embed="rId16">
            <a:extLst>
              <a:ext uri="{28A0092B-C50C-407E-A947-70E740481C1C}">
                <a14:useLocalDpi xmlns:a14="http://schemas.microsoft.com/office/drawing/2010/main" val="0"/>
              </a:ext>
            </a:extLst>
          </a:blip>
          <a:srcRect r="2110" b="12925"/>
          <a:stretch/>
        </p:blipFill>
        <p:spPr bwMode="auto">
          <a:xfrm>
            <a:off x="1219200" y="381000"/>
            <a:ext cx="4419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o 209 pic" descr="https://tse1.mm.bing.net/th?id=OIP.ZyM-CMfciUmlEg0Jwf807QHaHa&amp;pid=Api&amp;P=0&amp;w=300&amp;h=30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1778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Cr about pic" descr="http://player.myshared.ru/17/1169025/slides/slide_10.jpg"/>
          <p:cNvPicPr>
            <a:picLocks noChangeAspect="1" noChangeArrowheads="1"/>
          </p:cNvPicPr>
          <p:nvPr/>
        </p:nvPicPr>
        <p:blipFill rotWithShape="1">
          <a:blip r:embed="rId18">
            <a:extLst>
              <a:ext uri="{28A0092B-C50C-407E-A947-70E740481C1C}">
                <a14:useLocalDpi xmlns:a14="http://schemas.microsoft.com/office/drawing/2010/main" val="0"/>
              </a:ext>
            </a:extLst>
          </a:blip>
          <a:srcRect t="-12043" b="12551"/>
          <a:stretch/>
        </p:blipFill>
        <p:spPr bwMode="auto">
          <a:xfrm>
            <a:off x="0" y="0"/>
            <a:ext cx="9144000" cy="6858000"/>
          </a:xfrm>
          <a:prstGeom prst="rect">
            <a:avLst/>
          </a:prstGeom>
          <a:solidFill>
            <a:schemeClr val="bg1"/>
          </a:solidFill>
        </p:spPr>
      </p:pic>
      <p:pic>
        <p:nvPicPr>
          <p:cNvPr id="2080" name="Cr valence pic" descr="https://www.chemistrylearner.com/wp-content/uploads/2018/09/Chromium-Symbol-300x30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58000" y="0"/>
            <a:ext cx="22606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082" name="As atomic pic" descr="https://tse2.mm.bing.net/th?id=OIP.HGnLy3eCgAglKFOy27HF8gHaHa&amp;pid=Api&amp;P=0&amp;w=300&amp;h=300"/>
          <p:cNvPicPr>
            <a:picLocks noChangeAspect="1" noChangeArrowheads="1"/>
          </p:cNvPicPr>
          <p:nvPr/>
        </p:nvPicPr>
        <p:blipFill rotWithShape="1">
          <a:blip r:embed="rId20">
            <a:extLst>
              <a:ext uri="{28A0092B-C50C-407E-A947-70E740481C1C}">
                <a14:useLocalDpi xmlns:a14="http://schemas.microsoft.com/office/drawing/2010/main" val="0"/>
              </a:ext>
            </a:extLst>
          </a:blip>
          <a:srcRect l="-2857" r="2857"/>
          <a:stretch/>
        </p:blipFill>
        <p:spPr bwMode="auto">
          <a:xfrm>
            <a:off x="7269480" y="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8" name="Helium txt"/>
          <p:cNvSpPr txBox="1"/>
          <p:nvPr/>
        </p:nvSpPr>
        <p:spPr>
          <a:xfrm>
            <a:off x="2590800" y="381000"/>
            <a:ext cx="898509" cy="369332"/>
          </a:xfrm>
          <a:prstGeom prst="rect">
            <a:avLst/>
          </a:prstGeom>
          <a:noFill/>
        </p:spPr>
        <p:txBody>
          <a:bodyPr wrap="square" rtlCol="0">
            <a:spAutoFit/>
          </a:bodyPr>
          <a:lstStyle/>
          <a:p>
            <a:r>
              <a:rPr lang="en-US" b="1" dirty="0" smtClean="0">
                <a:solidFill>
                  <a:srgbClr val="FF0000"/>
                </a:solidFill>
              </a:rPr>
              <a:t>Helium</a:t>
            </a:r>
            <a:endParaRPr lang="en-US" b="1" dirty="0">
              <a:solidFill>
                <a:srgbClr val="FF0000"/>
              </a:solidFill>
            </a:endParaRPr>
          </a:p>
        </p:txBody>
      </p:sp>
      <p:sp>
        <p:nvSpPr>
          <p:cNvPr id="3" name="Butadiene txt"/>
          <p:cNvSpPr txBox="1"/>
          <p:nvPr/>
        </p:nvSpPr>
        <p:spPr>
          <a:xfrm>
            <a:off x="0" y="0"/>
            <a:ext cx="9144000" cy="6858000"/>
          </a:xfrm>
          <a:prstGeom prst="rect">
            <a:avLst/>
          </a:prstGeom>
          <a:solidFill>
            <a:schemeClr val="bg1"/>
          </a:solidFill>
        </p:spPr>
        <p:txBody>
          <a:bodyPr wrap="square" lIns="457200" tIns="640080" rIns="457200" rtlCol="0">
            <a:noAutofit/>
          </a:bodyPr>
          <a:lstStyle/>
          <a:p>
            <a:pPr marL="342900" indent="-342900">
              <a:buFont typeface="Arial" panose="020B0604020202020204" pitchFamily="34" charset="0"/>
              <a:buChar char="•"/>
            </a:pPr>
            <a:r>
              <a:rPr lang="en-US" sz="2400" b="1" dirty="0"/>
              <a:t>1,3-Butadiene</a:t>
            </a:r>
            <a:r>
              <a:rPr lang="en-US" sz="2400" dirty="0"/>
              <a:t> has been designated a Group </a:t>
            </a:r>
            <a:r>
              <a:rPr lang="en-US" sz="2400" dirty="0" smtClean="0"/>
              <a:t>1 carcinogen (</a:t>
            </a:r>
            <a:r>
              <a:rPr lang="en-US" sz="2400" dirty="0"/>
              <a:t>'carcinogenic to humans') by IARC</a:t>
            </a:r>
            <a:r>
              <a:rPr lang="en-US" sz="2400" dirty="0" smtClean="0"/>
              <a:t>,</a:t>
            </a:r>
            <a:r>
              <a:rPr lang="en-US" sz="2400" dirty="0"/>
              <a:t> and has also been listed as a carcinogen by the Agency for Toxic Substances Disease Registry and the US EPA</a:t>
            </a:r>
            <a:r>
              <a:rPr lang="en-US" sz="2400" dirty="0" smtClean="0"/>
              <a:t>.</a:t>
            </a:r>
          </a:p>
          <a:p>
            <a:pPr marL="342900" indent="-342900">
              <a:buFont typeface="Arial" panose="020B0604020202020204" pitchFamily="34" charset="0"/>
              <a:buChar char="•"/>
            </a:pPr>
            <a:r>
              <a:rPr lang="en-US" sz="2400" dirty="0"/>
              <a:t>Some researchers have concluded it is the most potent carcinogen in cigarette smoke, twice as potent as the runner up </a:t>
            </a:r>
            <a:r>
              <a:rPr lang="en-US" sz="2400" dirty="0" smtClean="0"/>
              <a:t>acrylonitrile.</a:t>
            </a:r>
            <a:endParaRPr lang="en-US" sz="2400" dirty="0"/>
          </a:p>
          <a:p>
            <a:pPr marL="342900" indent="-342900">
              <a:buFont typeface="Arial" panose="020B0604020202020204" pitchFamily="34" charset="0"/>
              <a:buChar char="•"/>
            </a:pPr>
            <a:r>
              <a:rPr lang="en-US" sz="2400" dirty="0"/>
              <a:t>Exposure can occur from automobile exhaust; polluted air and water near chemical, plastic or rubber facilities; cigarette smoke; and ingestion of foods that are contaminated from plastic or rubber containers. </a:t>
            </a:r>
            <a:endParaRPr lang="en-US" sz="2400" dirty="0" smtClean="0"/>
          </a:p>
          <a:p>
            <a:pPr marL="342900" indent="-342900">
              <a:buFont typeface="Arial" panose="020B0604020202020204" pitchFamily="34" charset="0"/>
              <a:buChar char="•"/>
            </a:pPr>
            <a:r>
              <a:rPr lang="en-US" sz="2400" dirty="0" smtClean="0"/>
              <a:t>This brings up the concept of “cumulative” or “chronic” exposure.</a:t>
            </a:r>
          </a:p>
          <a:p>
            <a:pPr marL="342900" indent="-342900">
              <a:buFont typeface="Arial" panose="020B0604020202020204" pitchFamily="34" charset="0"/>
              <a:buChar char="•"/>
            </a:pPr>
            <a:r>
              <a:rPr lang="en-US" sz="2400" dirty="0" smtClean="0"/>
              <a:t>This also brings up the concept of “synergy,” “synergistic.”</a:t>
            </a:r>
            <a:endParaRPr lang="en-US" sz="2400" dirty="0"/>
          </a:p>
        </p:txBody>
      </p:sp>
      <p:sp>
        <p:nvSpPr>
          <p:cNvPr id="4" name="cumulative def txt"/>
          <p:cNvSpPr txBox="1"/>
          <p:nvPr/>
        </p:nvSpPr>
        <p:spPr>
          <a:xfrm>
            <a:off x="685800" y="4691588"/>
            <a:ext cx="7543800" cy="1200329"/>
          </a:xfrm>
          <a:prstGeom prst="rect">
            <a:avLst/>
          </a:prstGeom>
          <a:solidFill>
            <a:schemeClr val="bg1"/>
          </a:solidFill>
        </p:spPr>
        <p:txBody>
          <a:bodyPr wrap="square" rtlCol="0">
            <a:spAutoFit/>
          </a:bodyPr>
          <a:lstStyle/>
          <a:p>
            <a:r>
              <a:rPr lang="en-US" sz="2400" b="1" dirty="0" err="1" smtClean="0"/>
              <a:t>cu·mu·la·tive</a:t>
            </a:r>
            <a:r>
              <a:rPr lang="en-US" sz="2400" b="1" dirty="0" smtClean="0"/>
              <a:t>  </a:t>
            </a:r>
            <a:r>
              <a:rPr lang="en-US" sz="2400" dirty="0"/>
              <a:t>  (</a:t>
            </a:r>
            <a:r>
              <a:rPr lang="en-US" sz="2400" dirty="0" err="1"/>
              <a:t>kyo͞om′yə-lā′tĭv</a:t>
            </a:r>
            <a:r>
              <a:rPr lang="en-US" sz="2400" dirty="0"/>
              <a:t>, -</a:t>
            </a:r>
            <a:r>
              <a:rPr lang="en-US" sz="2400" dirty="0" err="1"/>
              <a:t>yə-lə-tĭv</a:t>
            </a:r>
            <a:r>
              <a:rPr lang="en-US" sz="2400" dirty="0" smtClean="0"/>
              <a:t>)  </a:t>
            </a:r>
            <a:r>
              <a:rPr lang="en-US" sz="2400" i="1" dirty="0" smtClean="0"/>
              <a:t>adj.</a:t>
            </a:r>
          </a:p>
          <a:p>
            <a:r>
              <a:rPr lang="en-US" sz="2400" b="1" dirty="0" smtClean="0"/>
              <a:t>1</a:t>
            </a:r>
            <a:r>
              <a:rPr lang="en-US" sz="2400" b="1" dirty="0"/>
              <a:t>. </a:t>
            </a:r>
            <a:r>
              <a:rPr lang="en-US" sz="2400" dirty="0"/>
              <a:t>Increasing or enlarging by successive addition.</a:t>
            </a:r>
          </a:p>
          <a:p>
            <a:r>
              <a:rPr lang="en-US" sz="2400" b="1" dirty="0"/>
              <a:t>2. </a:t>
            </a:r>
            <a:r>
              <a:rPr lang="en-US" sz="2400" dirty="0"/>
              <a:t>Acquired by or resulting from accumulation</a:t>
            </a:r>
            <a:r>
              <a:rPr lang="en-US" sz="2400" dirty="0" smtClean="0"/>
              <a:t>.</a:t>
            </a:r>
            <a:endParaRPr lang="en-US" sz="2400" dirty="0"/>
          </a:p>
        </p:txBody>
      </p:sp>
      <p:pic>
        <p:nvPicPr>
          <p:cNvPr id="2084" name="collect cum pic" descr="http://dxuoddg10rgxw.cloudfront.net/wp-content/uploads/2013/03/17022723/Cumulative.jpg"/>
          <p:cNvPicPr>
            <a:picLocks noChangeAspect="1" noChangeArrowheads="1"/>
          </p:cNvPicPr>
          <p:nvPr/>
        </p:nvPicPr>
        <p:blipFill rotWithShape="1">
          <a:blip r:embed="rId21">
            <a:extLst>
              <a:ext uri="{28A0092B-C50C-407E-A947-70E740481C1C}">
                <a14:useLocalDpi xmlns:a14="http://schemas.microsoft.com/office/drawing/2010/main" val="0"/>
              </a:ext>
            </a:extLst>
          </a:blip>
          <a:srcRect t="-23501" b="-27570"/>
          <a:stretch/>
        </p:blipFill>
        <p:spPr bwMode="auto">
          <a:xfrm>
            <a:off x="0" y="0"/>
            <a:ext cx="9144000" cy="6858000"/>
          </a:xfrm>
          <a:prstGeom prst="rect">
            <a:avLst/>
          </a:prstGeom>
          <a:solidFill>
            <a:schemeClr val="bg1"/>
          </a:solidFill>
        </p:spPr>
      </p:pic>
      <p:pic>
        <p:nvPicPr>
          <p:cNvPr id="2086" name="portugal cum pic" descr="https://i.dailymail.co.uk/1s/2020/09/01/07/32608170-8684327-When_the_cumulative_number_of_Covid_19_cases_hits_20_per_100_000-a-29_1598942346519.jpg"/>
          <p:cNvPicPr>
            <a:picLocks noChangeAspect="1" noChangeArrowheads="1"/>
          </p:cNvPicPr>
          <p:nvPr/>
        </p:nvPicPr>
        <p:blipFill rotWithShape="1">
          <a:blip r:embed="rId22">
            <a:extLst>
              <a:ext uri="{28A0092B-C50C-407E-A947-70E740481C1C}">
                <a14:useLocalDpi xmlns:a14="http://schemas.microsoft.com/office/drawing/2010/main" val="0"/>
              </a:ext>
            </a:extLst>
          </a:blip>
          <a:srcRect t="-9196" b="-9031"/>
          <a:stretch/>
        </p:blipFill>
        <p:spPr bwMode="auto">
          <a:xfrm>
            <a:off x="0" y="0"/>
            <a:ext cx="9148028" cy="6858000"/>
          </a:xfrm>
          <a:prstGeom prst="rect">
            <a:avLst/>
          </a:prstGeom>
          <a:solidFill>
            <a:schemeClr val="bg1"/>
          </a:solidFill>
        </p:spPr>
      </p:pic>
      <p:sp>
        <p:nvSpPr>
          <p:cNvPr id="34" name="synergy def txt"/>
          <p:cNvSpPr txBox="1"/>
          <p:nvPr/>
        </p:nvSpPr>
        <p:spPr>
          <a:xfrm>
            <a:off x="0" y="5410725"/>
            <a:ext cx="9144000" cy="1200329"/>
          </a:xfrm>
          <a:prstGeom prst="rect">
            <a:avLst/>
          </a:prstGeom>
          <a:solidFill>
            <a:schemeClr val="bg1"/>
          </a:solidFill>
        </p:spPr>
        <p:txBody>
          <a:bodyPr wrap="square" rtlCol="0">
            <a:spAutoFit/>
          </a:bodyPr>
          <a:lstStyle/>
          <a:p>
            <a:r>
              <a:rPr lang="en-US" sz="2400" b="1" dirty="0" err="1" smtClean="0"/>
              <a:t>syn·er·gy</a:t>
            </a:r>
            <a:r>
              <a:rPr lang="en-US" sz="2400" b="1" dirty="0" smtClean="0"/>
              <a:t>  </a:t>
            </a:r>
            <a:r>
              <a:rPr lang="en-US" sz="2400" dirty="0"/>
              <a:t>  (</a:t>
            </a:r>
            <a:r>
              <a:rPr lang="en-US" sz="2400" dirty="0" err="1"/>
              <a:t>sĭn′ər-jē</a:t>
            </a:r>
            <a:r>
              <a:rPr lang="en-US" sz="2400" dirty="0" smtClean="0"/>
              <a:t>) </a:t>
            </a:r>
            <a:r>
              <a:rPr lang="en-US" sz="2400" i="1" dirty="0" smtClean="0"/>
              <a:t>n.     pl</a:t>
            </a:r>
            <a:r>
              <a:rPr lang="en-US" sz="2400" i="1" dirty="0"/>
              <a:t>.</a:t>
            </a:r>
            <a:r>
              <a:rPr lang="en-US" sz="2400" dirty="0"/>
              <a:t> </a:t>
            </a:r>
            <a:r>
              <a:rPr lang="en-US" sz="2400" b="1" dirty="0" err="1" smtClean="0"/>
              <a:t>syn·er·gies</a:t>
            </a:r>
            <a:endParaRPr lang="en-US" sz="2400" b="1" dirty="0" smtClean="0"/>
          </a:p>
          <a:p>
            <a:r>
              <a:rPr lang="en-US" sz="2400" dirty="0" smtClean="0"/>
              <a:t>The</a:t>
            </a:r>
            <a:r>
              <a:rPr lang="en-US" sz="2400" dirty="0"/>
              <a:t> interaction of two or more agents or forces so that their </a:t>
            </a:r>
            <a:r>
              <a:rPr lang="en-US" sz="2400" dirty="0" smtClean="0"/>
              <a:t>combined </a:t>
            </a:r>
            <a:r>
              <a:rPr lang="en-US" sz="2400" dirty="0"/>
              <a:t> effect is greater than the sum of their individual effects.</a:t>
            </a:r>
          </a:p>
        </p:txBody>
      </p:sp>
      <p:pic>
        <p:nvPicPr>
          <p:cNvPr id="2088" name="interactions pic" descr="http://www.toxicologyschools.com/Free_Toxicology_Course1/images/tabpic04.gif"/>
          <p:cNvPicPr>
            <a:picLocks noChangeAspect="1" noChangeArrowheads="1"/>
          </p:cNvPicPr>
          <p:nvPr/>
        </p:nvPicPr>
        <p:blipFill rotWithShape="1">
          <a:blip r:embed="rId23">
            <a:extLst>
              <a:ext uri="{28A0092B-C50C-407E-A947-70E740481C1C}">
                <a14:useLocalDpi xmlns:a14="http://schemas.microsoft.com/office/drawing/2010/main" val="0"/>
              </a:ext>
            </a:extLst>
          </a:blip>
          <a:srcRect l="-1739" t="-21736" r="-2576" b="-41290"/>
          <a:stretch/>
        </p:blipFill>
        <p:spPr bwMode="auto">
          <a:xfrm>
            <a:off x="0" y="0"/>
            <a:ext cx="9144000" cy="6858000"/>
          </a:xfrm>
          <a:prstGeom prst="rect">
            <a:avLst/>
          </a:prstGeom>
          <a:solidFill>
            <a:schemeClr val="bg1"/>
          </a:solidFill>
        </p:spPr>
      </p:pic>
      <p:sp>
        <p:nvSpPr>
          <p:cNvPr id="36" name="acrylonitrile txt"/>
          <p:cNvSpPr txBox="1"/>
          <p:nvPr/>
        </p:nvSpPr>
        <p:spPr>
          <a:xfrm>
            <a:off x="38100" y="0"/>
            <a:ext cx="9144000" cy="6858000"/>
          </a:xfrm>
          <a:prstGeom prst="rect">
            <a:avLst/>
          </a:prstGeom>
          <a:solidFill>
            <a:schemeClr val="bg1"/>
          </a:solidFill>
        </p:spPr>
        <p:txBody>
          <a:bodyPr wrap="square" lIns="457200" tIns="640080" rIns="457200" rtlCol="0">
            <a:noAutofit/>
          </a:bodyPr>
          <a:lstStyle/>
          <a:p>
            <a:pPr marL="342900" indent="-342900">
              <a:buFont typeface="Arial" panose="020B0604020202020204" pitchFamily="34" charset="0"/>
              <a:buChar char="•"/>
            </a:pPr>
            <a:r>
              <a:rPr lang="en-US" sz="2400" b="1" dirty="0"/>
              <a:t>Acrylonitrile</a:t>
            </a:r>
            <a:r>
              <a:rPr lang="en-US" sz="2400" dirty="0"/>
              <a:t> is an organic compound with the formula C</a:t>
            </a:r>
            <a:r>
              <a:rPr lang="en-US" sz="2400" baseline="-25000" dirty="0"/>
              <a:t>3</a:t>
            </a:r>
            <a:r>
              <a:rPr lang="en-US" sz="2400" dirty="0"/>
              <a:t>H</a:t>
            </a:r>
            <a:r>
              <a:rPr lang="en-US" sz="2400" baseline="-25000" dirty="0"/>
              <a:t>3</a:t>
            </a:r>
            <a:r>
              <a:rPr lang="en-US" sz="2400" dirty="0"/>
              <a:t>N</a:t>
            </a:r>
            <a:r>
              <a:rPr lang="en-US" dirty="0"/>
              <a:t> </a:t>
            </a:r>
            <a:r>
              <a:rPr lang="en-US" dirty="0" smtClean="0"/>
              <a:t/>
            </a:r>
            <a:br>
              <a:rPr lang="en-US" dirty="0" smtClean="0"/>
            </a:br>
            <a:r>
              <a:rPr lang="en-US" dirty="0" smtClean="0"/>
              <a:t>( </a:t>
            </a:r>
            <a:r>
              <a:rPr lang="en-US" sz="2400" dirty="0" smtClean="0"/>
              <a:t>CH2CHCN ), </a:t>
            </a:r>
            <a:r>
              <a:rPr lang="en-US" sz="2400" dirty="0"/>
              <a:t> consisting of a </a:t>
            </a:r>
            <a:r>
              <a:rPr lang="en-US" sz="2400" dirty="0" smtClean="0"/>
              <a:t>vinyl </a:t>
            </a:r>
            <a:r>
              <a:rPr lang="en-US" sz="2400" dirty="0"/>
              <a:t>group </a:t>
            </a:r>
            <a:r>
              <a:rPr lang="en-US" sz="2400" dirty="0" smtClean="0"/>
              <a:t>  −</a:t>
            </a:r>
            <a:r>
              <a:rPr lang="en-US" sz="2400" dirty="0"/>
              <a:t>CH=CH</a:t>
            </a:r>
            <a:r>
              <a:rPr lang="en-US" sz="2400" baseline="-25000" dirty="0" smtClean="0"/>
              <a:t>2</a:t>
            </a:r>
            <a:r>
              <a:rPr lang="en-US" sz="2400" dirty="0"/>
              <a:t> </a:t>
            </a:r>
            <a:r>
              <a:rPr lang="en-US" sz="2400" dirty="0" smtClean="0"/>
              <a:t>  linked </a:t>
            </a:r>
            <a:r>
              <a:rPr lang="en-US" sz="2400" dirty="0"/>
              <a:t>to a </a:t>
            </a:r>
            <a:r>
              <a:rPr lang="en-US" sz="2400" dirty="0" smtClean="0"/>
              <a:t>nitrile</a:t>
            </a:r>
            <a:r>
              <a:rPr lang="en-US" sz="2400" dirty="0"/>
              <a:t> −C≡N </a:t>
            </a:r>
            <a:r>
              <a:rPr lang="en-US" sz="2400" dirty="0" smtClean="0"/>
              <a:t>.</a:t>
            </a:r>
            <a:endParaRPr lang="en-US" sz="2400" dirty="0"/>
          </a:p>
          <a:p>
            <a:pPr marL="342900" indent="-342900">
              <a:buFont typeface="Arial" panose="020B0604020202020204" pitchFamily="34" charset="0"/>
              <a:buChar char="•"/>
            </a:pPr>
            <a:r>
              <a:rPr lang="en-US" sz="2400" dirty="0" smtClean="0"/>
              <a:t>It </a:t>
            </a:r>
            <a:r>
              <a:rPr lang="en-US" sz="2400" dirty="0"/>
              <a:t>is reactive and toxic at low doses.</a:t>
            </a:r>
          </a:p>
          <a:p>
            <a:pPr marL="342900" indent="-342900">
              <a:buFont typeface="Arial" panose="020B0604020202020204" pitchFamily="34" charset="0"/>
              <a:buChar char="•"/>
            </a:pPr>
            <a:r>
              <a:rPr lang="en-US" sz="2400" dirty="0"/>
              <a:t>It is classified as a Class 2B carcinogen (possibly carcinogenic) by the International Agency for Research on Cancer (IARC),</a:t>
            </a:r>
          </a:p>
          <a:p>
            <a:pPr marL="342900" indent="-342900">
              <a:buFont typeface="Arial" panose="020B0604020202020204" pitchFamily="34" charset="0"/>
              <a:buChar char="•"/>
            </a:pPr>
            <a:r>
              <a:rPr lang="en-US" sz="2400" dirty="0"/>
              <a:t> Cigarette smoke exposes people directly if they smoke or inhale smoke. Routes of exposure include inhalation, oral, and to a certain extent dermal uptake (tested with volunteer humans and in rat studies). </a:t>
            </a:r>
            <a:endParaRPr lang="en-US" sz="2400" dirty="0" smtClean="0"/>
          </a:p>
          <a:p>
            <a:pPr marL="342900" indent="-342900">
              <a:buFont typeface="Arial" panose="020B0604020202020204" pitchFamily="34" charset="0"/>
              <a:buChar char="•"/>
            </a:pPr>
            <a:r>
              <a:rPr lang="en-US" sz="2400" dirty="0" smtClean="0"/>
              <a:t>Repeated </a:t>
            </a:r>
            <a:r>
              <a:rPr lang="en-US" sz="2400" dirty="0"/>
              <a:t>exposure causes skin sensitization and may cause central nervous system and liver damage.</a:t>
            </a:r>
          </a:p>
        </p:txBody>
      </p:sp>
      <p:pic>
        <p:nvPicPr>
          <p:cNvPr id="2090" name="acrylonitrile molecule pic" descr="Acrylonitrile-3D-balls.png"/>
          <p:cNvPicPr>
            <a:picLocks noChangeAspect="1" noChangeArrowheads="1"/>
          </p:cNvPicPr>
          <p:nvPr/>
        </p:nvPicPr>
        <p:blipFill rotWithShape="1">
          <a:blip r:embed="rId24">
            <a:extLst>
              <a:ext uri="{28A0092B-C50C-407E-A947-70E740481C1C}">
                <a14:useLocalDpi xmlns:a14="http://schemas.microsoft.com/office/drawing/2010/main" val="0"/>
              </a:ext>
            </a:extLst>
          </a:blip>
          <a:srcRect l="-1667" t="5516" r="1667" b="-1128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 name="polycyclic txt"/>
          <p:cNvSpPr txBox="1"/>
          <p:nvPr/>
        </p:nvSpPr>
        <p:spPr>
          <a:xfrm>
            <a:off x="0" y="0"/>
            <a:ext cx="9144000" cy="6858000"/>
          </a:xfrm>
          <a:prstGeom prst="rect">
            <a:avLst/>
          </a:prstGeom>
          <a:solidFill>
            <a:schemeClr val="bg1"/>
          </a:solidFill>
        </p:spPr>
        <p:txBody>
          <a:bodyPr wrap="square" lIns="457200" tIns="365760" rIns="457200" rtlCol="0">
            <a:noAutofit/>
          </a:bodyPr>
          <a:lstStyle/>
          <a:p>
            <a:pPr marL="342900" indent="-342900">
              <a:buFont typeface="Arial" panose="020B0604020202020204" pitchFamily="34" charset="0"/>
              <a:buChar char="•"/>
            </a:pPr>
            <a:r>
              <a:rPr lang="en-US" sz="2300" dirty="0" smtClean="0"/>
              <a:t>A</a:t>
            </a:r>
            <a:r>
              <a:rPr lang="en-US" sz="2300" dirty="0"/>
              <a:t> </a:t>
            </a:r>
            <a:r>
              <a:rPr lang="en-US" sz="2300" b="1" dirty="0"/>
              <a:t>polycyclic aromatic hydrocarbon</a:t>
            </a:r>
            <a:r>
              <a:rPr lang="en-US" sz="2300" dirty="0"/>
              <a:t> (</a:t>
            </a:r>
            <a:r>
              <a:rPr lang="en-US" sz="2300" b="1" dirty="0"/>
              <a:t>PAH</a:t>
            </a:r>
            <a:r>
              <a:rPr lang="en-US" sz="2300" dirty="0"/>
              <a:t>) is a </a:t>
            </a:r>
            <a:r>
              <a:rPr lang="en-US" sz="2300" dirty="0" smtClean="0"/>
              <a:t>hydrocarbon</a:t>
            </a:r>
            <a:r>
              <a:rPr lang="en-US" sz="2300" dirty="0"/>
              <a:t> </a:t>
            </a:r>
            <a:r>
              <a:rPr lang="en-US" sz="2300" dirty="0" smtClean="0"/>
              <a:t>that is </a:t>
            </a:r>
            <a:r>
              <a:rPr lang="en-US" sz="2300" dirty="0"/>
              <a:t>composed of multiple aromatic rings. </a:t>
            </a:r>
            <a:r>
              <a:rPr lang="en-US" sz="2300" dirty="0" smtClean="0"/>
              <a:t>The </a:t>
            </a:r>
            <a:r>
              <a:rPr lang="en-US" sz="2300" dirty="0"/>
              <a:t>simplest </a:t>
            </a:r>
            <a:r>
              <a:rPr lang="en-US" sz="2300" dirty="0" smtClean="0"/>
              <a:t>such chemical is</a:t>
            </a:r>
            <a:r>
              <a:rPr lang="en-US" sz="2300" dirty="0"/>
              <a:t> naphthalene, having two aromatic rings.</a:t>
            </a:r>
          </a:p>
          <a:p>
            <a:pPr marL="342900" indent="-342900">
              <a:buFont typeface="Arial" panose="020B0604020202020204" pitchFamily="34" charset="0"/>
              <a:buChar char="•"/>
            </a:pPr>
            <a:r>
              <a:rPr lang="en-US" sz="2300" dirty="0"/>
              <a:t>In industrial countries, people who smoke tobacco products, or who are exposed to </a:t>
            </a:r>
            <a:r>
              <a:rPr lang="en-US" sz="2300" dirty="0" smtClean="0"/>
              <a:t>second- and third hand </a:t>
            </a:r>
            <a:r>
              <a:rPr lang="en-US" sz="2300" dirty="0"/>
              <a:t>smoke, are among the most highly exposed groups; tobacco smoke contributes to 90% of indoor PAH levels in the homes of smokers</a:t>
            </a:r>
            <a:r>
              <a:rPr lang="en-US" sz="2300" dirty="0" smtClean="0"/>
              <a:t>.</a:t>
            </a:r>
            <a:endParaRPr lang="en-US" sz="2300" dirty="0"/>
          </a:p>
          <a:p>
            <a:pPr marL="342900" indent="-342900">
              <a:buFont typeface="Arial" panose="020B0604020202020204" pitchFamily="34" charset="0"/>
              <a:buChar char="•"/>
            </a:pPr>
            <a:r>
              <a:rPr lang="en-US" sz="2300" dirty="0"/>
              <a:t>Burning solid fuels such as coal and biofuels in the home for cooking and heating is a dominant global source of PAH emissions that in developing countries leads to high levels of exposure to indoor particulate air pollution containing PAHs, particularly for women and children who spend more time in the home or cooking</a:t>
            </a:r>
            <a:r>
              <a:rPr lang="en-US" sz="2300" dirty="0" smtClean="0"/>
              <a:t>.</a:t>
            </a:r>
            <a:endParaRPr lang="en-US" sz="2300" dirty="0"/>
          </a:p>
          <a:p>
            <a:pPr marL="342900" indent="-342900">
              <a:buFont typeface="Arial" panose="020B0604020202020204" pitchFamily="34" charset="0"/>
              <a:buChar char="•"/>
            </a:pPr>
            <a:r>
              <a:rPr lang="en-US" sz="2300" dirty="0"/>
              <a:t>Cancer is a primary human health risk of exposure to </a:t>
            </a:r>
            <a:r>
              <a:rPr lang="en-US" sz="2300" dirty="0" smtClean="0"/>
              <a:t>PAHs. Exposure </a:t>
            </a:r>
            <a:r>
              <a:rPr lang="en-US" sz="2300" dirty="0"/>
              <a:t>to PAHs has also been linked with cardiovascular disease and poor fetal development</a:t>
            </a:r>
            <a:r>
              <a:rPr lang="en-US" sz="2300" dirty="0" smtClean="0"/>
              <a:t>. </a:t>
            </a:r>
          </a:p>
          <a:p>
            <a:pPr marL="342900" indent="-342900">
              <a:buFont typeface="Arial" panose="020B0604020202020204" pitchFamily="34" charset="0"/>
              <a:buChar char="•"/>
            </a:pPr>
            <a:r>
              <a:rPr lang="en-US" sz="2300" dirty="0" smtClean="0"/>
              <a:t>One chemical, BAP, directly damages p53, a gene that normally protects our body against cancer.</a:t>
            </a:r>
            <a:endParaRPr lang="en-US" sz="2300" dirty="0"/>
          </a:p>
        </p:txBody>
      </p:sp>
      <p:pic>
        <p:nvPicPr>
          <p:cNvPr id="2094" name="naphthalene pic" descr="https://upload.wikimedia.org/wikipedia/commons/thumb/4/4f/Naphthalene-2D-Skeletal.svg/120px-Naphthalene-2D-Skeletal.svg.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4600" y="1828800"/>
            <a:ext cx="1143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2096" name="coal heater" descr="http://faculty.kutztown.edu/friehauf/china_henan_2008/Friehauf_Ling_Shui_Cun_village_2008_DSCN152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9144000" cy="6855140"/>
          </a:xfrm>
          <a:prstGeom prst="rect">
            <a:avLst/>
          </a:prstGeom>
          <a:noFill/>
          <a:extLst>
            <a:ext uri="{909E8E84-426E-40DD-AFC4-6F175D3DCCD1}">
              <a14:hiddenFill xmlns:a14="http://schemas.microsoft.com/office/drawing/2010/main">
                <a:solidFill>
                  <a:srgbClr val="FFFFFF"/>
                </a:solidFill>
              </a14:hiddenFill>
            </a:ext>
          </a:extLst>
        </p:spPr>
      </p:pic>
      <p:pic>
        <p:nvPicPr>
          <p:cNvPr id="5" name="P53 pic" descr="http://www.aschoonerofscience.com/wp-content/uploads/cell-exploding-p53-1024x793.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 name="acrolein txt"/>
          <p:cNvSpPr txBox="1"/>
          <p:nvPr/>
        </p:nvSpPr>
        <p:spPr>
          <a:xfrm>
            <a:off x="0" y="-34290"/>
            <a:ext cx="9144000" cy="6858000"/>
          </a:xfrm>
          <a:prstGeom prst="rect">
            <a:avLst/>
          </a:prstGeom>
          <a:solidFill>
            <a:schemeClr val="bg1"/>
          </a:solidFill>
        </p:spPr>
        <p:txBody>
          <a:bodyPr wrap="square" lIns="457200" tIns="365760" rIns="457200" rtlCol="0">
            <a:noAutofit/>
          </a:bodyPr>
          <a:lstStyle/>
          <a:p>
            <a:pPr marL="342900" indent="-342900">
              <a:buFont typeface="Arial" panose="020B0604020202020204" pitchFamily="34" charset="0"/>
              <a:buChar char="•"/>
            </a:pPr>
            <a:r>
              <a:rPr lang="en-US" sz="2300" b="1" dirty="0" err="1"/>
              <a:t>Acrolein</a:t>
            </a:r>
            <a:r>
              <a:rPr lang="en-US" sz="2300" dirty="0"/>
              <a:t> (ə-</a:t>
            </a:r>
            <a:r>
              <a:rPr lang="en-US" sz="2300" dirty="0" err="1"/>
              <a:t>krō</a:t>
            </a:r>
            <a:r>
              <a:rPr lang="en-US" sz="2300" dirty="0"/>
              <a:t>ʹ-</a:t>
            </a:r>
            <a:r>
              <a:rPr lang="en-US" sz="2300" dirty="0" err="1" smtClean="0"/>
              <a:t>lē-ĭn</a:t>
            </a:r>
            <a:r>
              <a:rPr lang="en-US" sz="2300" dirty="0" smtClean="0"/>
              <a:t>) </a:t>
            </a:r>
            <a:r>
              <a:rPr lang="en-US" sz="2300" dirty="0"/>
              <a:t>is the simplest unsaturated aldehyde.</a:t>
            </a:r>
          </a:p>
          <a:p>
            <a:pPr marL="342900" indent="-342900">
              <a:buFont typeface="Arial" panose="020B0604020202020204" pitchFamily="34" charset="0"/>
              <a:buChar char="•"/>
            </a:pPr>
            <a:r>
              <a:rPr lang="en-US" sz="2300" dirty="0" smtClean="0"/>
              <a:t>Connections </a:t>
            </a:r>
            <a:r>
              <a:rPr lang="en-US" sz="2300" dirty="0"/>
              <a:t>exist between </a:t>
            </a:r>
            <a:r>
              <a:rPr lang="en-US" sz="2300" dirty="0" err="1"/>
              <a:t>acrolein</a:t>
            </a:r>
            <a:r>
              <a:rPr lang="en-US" sz="2300" dirty="0"/>
              <a:t> gas in the smoke from tobacco cigarettes and the risk of lung cancer</a:t>
            </a:r>
            <a:r>
              <a:rPr lang="en-US" sz="2300" dirty="0" smtClean="0"/>
              <a:t>.</a:t>
            </a:r>
            <a:r>
              <a:rPr lang="en-US" sz="2300" dirty="0"/>
              <a:t> </a:t>
            </a:r>
            <a:r>
              <a:rPr lang="en-US" sz="2300" dirty="0" smtClean="0"/>
              <a:t> </a:t>
            </a:r>
          </a:p>
          <a:p>
            <a:pPr marL="342900" indent="-342900">
              <a:buFont typeface="Arial" panose="020B0604020202020204" pitchFamily="34" charset="0"/>
              <a:buChar char="•"/>
            </a:pPr>
            <a:r>
              <a:rPr lang="en-US" sz="2300" dirty="0" err="1" smtClean="0"/>
              <a:t>Acrolein</a:t>
            </a:r>
            <a:r>
              <a:rPr lang="en-US" sz="2300" dirty="0" smtClean="0"/>
              <a:t> contributes </a:t>
            </a:r>
            <a:r>
              <a:rPr lang="en-US" sz="2300" dirty="0"/>
              <a:t>40 times more </a:t>
            </a:r>
            <a:r>
              <a:rPr lang="en-US" sz="2300" dirty="0" smtClean="0"/>
              <a:t>non-cancer causing punch than </a:t>
            </a:r>
            <a:r>
              <a:rPr lang="en-US" sz="2300" dirty="0"/>
              <a:t>the next component, hydrogen cyanide</a:t>
            </a:r>
            <a:r>
              <a:rPr lang="en-US" sz="2300" dirty="0" smtClean="0"/>
              <a:t>.</a:t>
            </a:r>
            <a:r>
              <a:rPr lang="en-US" sz="2300" dirty="0"/>
              <a:t> The </a:t>
            </a:r>
            <a:r>
              <a:rPr lang="en-US" sz="2300" dirty="0" err="1"/>
              <a:t>acrolein</a:t>
            </a:r>
            <a:r>
              <a:rPr lang="en-US" sz="2300" dirty="0"/>
              <a:t> content in cigarette smoke depends on the type of cigarette and added glycerin, making up to 220 µg </a:t>
            </a:r>
            <a:r>
              <a:rPr lang="en-US" sz="2300" dirty="0" err="1"/>
              <a:t>acrolein</a:t>
            </a:r>
            <a:r>
              <a:rPr lang="en-US" sz="2300" dirty="0"/>
              <a:t> per cigarette</a:t>
            </a:r>
            <a:r>
              <a:rPr lang="en-US" sz="2300" dirty="0" smtClean="0"/>
              <a:t>.</a:t>
            </a:r>
            <a:r>
              <a:rPr lang="en-US" sz="2300" dirty="0"/>
              <a:t> </a:t>
            </a:r>
            <a:endParaRPr lang="en-US" sz="2300" dirty="0" smtClean="0"/>
          </a:p>
          <a:p>
            <a:pPr marL="342900" indent="-342900">
              <a:buFont typeface="Arial" panose="020B0604020202020204" pitchFamily="34" charset="0"/>
              <a:buChar char="•"/>
            </a:pPr>
            <a:r>
              <a:rPr lang="en-US" sz="2300" dirty="0" smtClean="0"/>
              <a:t>Importantly</a:t>
            </a:r>
            <a:r>
              <a:rPr lang="en-US" sz="2300" dirty="0"/>
              <a:t>, while the concentration of the constituents in mainstream smoke can be reduced by filters, this has no significant effect on the composition of the side-stream smoke where </a:t>
            </a:r>
            <a:r>
              <a:rPr lang="en-US" sz="2300" dirty="0" err="1"/>
              <a:t>acrolein</a:t>
            </a:r>
            <a:r>
              <a:rPr lang="en-US" sz="2300" dirty="0"/>
              <a:t> usually resides, and which is inhaled by passive smoking.</a:t>
            </a:r>
          </a:p>
        </p:txBody>
      </p:sp>
      <p:pic>
        <p:nvPicPr>
          <p:cNvPr id="6" name="acrolein structure pic" descr="Acrolein-2D.png"/>
          <p:cNvPicPr>
            <a:picLocks noChangeAspect="1" noChangeArrowheads="1"/>
          </p:cNvPicPr>
          <p:nvPr/>
        </p:nvPicPr>
        <p:blipFill rotWithShape="1">
          <a:blip r:embed="rId28">
            <a:extLst>
              <a:ext uri="{28A0092B-C50C-407E-A947-70E740481C1C}">
                <a14:useLocalDpi xmlns:a14="http://schemas.microsoft.com/office/drawing/2010/main" val="0"/>
              </a:ext>
            </a:extLst>
          </a:blip>
          <a:srcRect l="-1768" t="-4444" r="-4351" b="444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044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4019">
                                            <p:txEl>
                                              <p:pRg st="0" end="0"/>
                                            </p:txEl>
                                          </p:spTgt>
                                        </p:tgtEl>
                                        <p:attrNameLst>
                                          <p:attrName>style.visibility</p:attrName>
                                        </p:attrNameLst>
                                      </p:cBhvr>
                                      <p:to>
                                        <p:strVal val="visible"/>
                                      </p:to>
                                    </p:set>
                                    <p:animEffect transition="in" filter="fade">
                                      <p:cBhvr>
                                        <p:cTn id="16" dur="2000"/>
                                        <p:tgtEl>
                                          <p:spTgt spid="21401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4019">
                                            <p:txEl>
                                              <p:pRg st="1" end="1"/>
                                            </p:txEl>
                                          </p:spTgt>
                                        </p:tgtEl>
                                        <p:attrNameLst>
                                          <p:attrName>style.visibility</p:attrName>
                                        </p:attrNameLst>
                                      </p:cBhvr>
                                      <p:to>
                                        <p:strVal val="visible"/>
                                      </p:to>
                                    </p:set>
                                    <p:animEffect transition="in" filter="fade">
                                      <p:cBhvr>
                                        <p:cTn id="21" dur="2000"/>
                                        <p:tgtEl>
                                          <p:spTgt spid="2140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4019">
                                            <p:txEl>
                                              <p:pRg st="2" end="2"/>
                                            </p:txEl>
                                          </p:spTgt>
                                        </p:tgtEl>
                                        <p:attrNameLst>
                                          <p:attrName>style.visibility</p:attrName>
                                        </p:attrNameLst>
                                      </p:cBhvr>
                                      <p:to>
                                        <p:strVal val="visible"/>
                                      </p:to>
                                    </p:set>
                                    <p:animEffect transition="in" filter="fade">
                                      <p:cBhvr>
                                        <p:cTn id="36" dur="2000"/>
                                        <p:tgtEl>
                                          <p:spTgt spid="214019">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500"/>
                                        <p:tgtEl>
                                          <p:spTgt spid="30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76"/>
                                        </p:tgtEl>
                                        <p:attrNameLst>
                                          <p:attrName>style.visibility</p:attrName>
                                        </p:attrNameLst>
                                      </p:cBhvr>
                                      <p:to>
                                        <p:strVal val="visible"/>
                                      </p:to>
                                    </p:set>
                                    <p:animEffect transition="in" filter="fade">
                                      <p:cBhvr>
                                        <p:cTn id="46" dur="500"/>
                                        <p:tgtEl>
                                          <p:spTgt spid="3076"/>
                                        </p:tgtEl>
                                      </p:cBhvr>
                                    </p:animEffect>
                                  </p:childTnLst>
                                </p:cTn>
                              </p:par>
                              <p:par>
                                <p:cTn id="47" presetID="10" presetClass="entr" presetSubtype="0" fill="hold" nodeType="withEffect">
                                  <p:stCondLst>
                                    <p:cond delay="0"/>
                                  </p:stCondLst>
                                  <p:childTnLst>
                                    <p:set>
                                      <p:cBhvr>
                                        <p:cTn id="48" dur="1" fill="hold">
                                          <p:stCondLst>
                                            <p:cond delay="0"/>
                                          </p:stCondLst>
                                        </p:cTn>
                                        <p:tgtEl>
                                          <p:spTgt spid="2082"/>
                                        </p:tgtEl>
                                        <p:attrNameLst>
                                          <p:attrName>style.visibility</p:attrName>
                                        </p:attrNameLst>
                                      </p:cBhvr>
                                      <p:to>
                                        <p:strVal val="visible"/>
                                      </p:to>
                                    </p:set>
                                    <p:animEffect transition="in" filter="fade">
                                      <p:cBhvr>
                                        <p:cTn id="49" dur="500"/>
                                        <p:tgtEl>
                                          <p:spTgt spid="208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076"/>
                                        </p:tgtEl>
                                      </p:cBhvr>
                                    </p:animEffect>
                                    <p:set>
                                      <p:cBhvr>
                                        <p:cTn id="54" dur="1" fill="hold">
                                          <p:stCondLst>
                                            <p:cond delay="499"/>
                                          </p:stCondLst>
                                        </p:cTn>
                                        <p:tgtEl>
                                          <p:spTgt spid="307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074"/>
                                        </p:tgtEl>
                                      </p:cBhvr>
                                    </p:animEffect>
                                    <p:set>
                                      <p:cBhvr>
                                        <p:cTn id="57" dur="1" fill="hold">
                                          <p:stCondLst>
                                            <p:cond delay="499"/>
                                          </p:stCondLst>
                                        </p:cTn>
                                        <p:tgtEl>
                                          <p:spTgt spid="307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082"/>
                                        </p:tgtEl>
                                      </p:cBhvr>
                                    </p:animEffect>
                                    <p:set>
                                      <p:cBhvr>
                                        <p:cTn id="60" dur="1" fill="hold">
                                          <p:stCondLst>
                                            <p:cond delay="499"/>
                                          </p:stCondLst>
                                        </p:cTn>
                                        <p:tgtEl>
                                          <p:spTgt spid="208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4019">
                                            <p:txEl>
                                              <p:pRg st="3" end="3"/>
                                            </p:txEl>
                                          </p:spTgt>
                                        </p:tgtEl>
                                        <p:attrNameLst>
                                          <p:attrName>style.visibility</p:attrName>
                                        </p:attrNameLst>
                                      </p:cBhvr>
                                      <p:to>
                                        <p:strVal val="visible"/>
                                      </p:to>
                                    </p:set>
                                    <p:animEffect transition="in" filter="fade">
                                      <p:cBhvr>
                                        <p:cTn id="65" dur="2000"/>
                                        <p:tgtEl>
                                          <p:spTgt spid="21401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54"/>
                                        </p:tgtEl>
                                        <p:attrNameLst>
                                          <p:attrName>style.visibility</p:attrName>
                                        </p:attrNameLst>
                                      </p:cBhvr>
                                      <p:to>
                                        <p:strVal val="visible"/>
                                      </p:to>
                                    </p:set>
                                    <p:animEffect transition="in" filter="fade">
                                      <p:cBhvr>
                                        <p:cTn id="70" dur="500"/>
                                        <p:tgtEl>
                                          <p:spTgt spid="205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054"/>
                                        </p:tgtEl>
                                      </p:cBhvr>
                                    </p:animEffect>
                                    <p:set>
                                      <p:cBhvr>
                                        <p:cTn id="75" dur="1" fill="hold">
                                          <p:stCondLst>
                                            <p:cond delay="499"/>
                                          </p:stCondLst>
                                        </p:cTn>
                                        <p:tgtEl>
                                          <p:spTgt spid="2054"/>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2056"/>
                                        </p:tgtEl>
                                        <p:attrNameLst>
                                          <p:attrName>style.visibility</p:attrName>
                                        </p:attrNameLst>
                                      </p:cBhvr>
                                      <p:to>
                                        <p:strVal val="visible"/>
                                      </p:to>
                                    </p:set>
                                    <p:animEffect transition="in" filter="fade">
                                      <p:cBhvr>
                                        <p:cTn id="78" dur="500"/>
                                        <p:tgtEl>
                                          <p:spTgt spid="2056"/>
                                        </p:tgtEl>
                                      </p:cBhvr>
                                    </p:animEffect>
                                  </p:childTnLst>
                                </p:cTn>
                              </p:par>
                              <p:par>
                                <p:cTn id="79" presetID="10" presetClass="entr" presetSubtype="0" fill="hold" nodeType="withEffect">
                                  <p:stCondLst>
                                    <p:cond delay="0"/>
                                  </p:stCondLst>
                                  <p:childTnLst>
                                    <p:set>
                                      <p:cBhvr>
                                        <p:cTn id="80" dur="1" fill="hold">
                                          <p:stCondLst>
                                            <p:cond delay="0"/>
                                          </p:stCondLst>
                                        </p:cTn>
                                        <p:tgtEl>
                                          <p:spTgt spid="2058"/>
                                        </p:tgtEl>
                                        <p:attrNameLst>
                                          <p:attrName>style.visibility</p:attrName>
                                        </p:attrNameLst>
                                      </p:cBhvr>
                                      <p:to>
                                        <p:strVal val="visible"/>
                                      </p:to>
                                    </p:set>
                                    <p:animEffect transition="in" filter="fade">
                                      <p:cBhvr>
                                        <p:cTn id="81" dur="500"/>
                                        <p:tgtEl>
                                          <p:spTgt spid="205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2058"/>
                                        </p:tgtEl>
                                      </p:cBhvr>
                                    </p:animEffect>
                                    <p:set>
                                      <p:cBhvr>
                                        <p:cTn id="86" dur="1" fill="hold">
                                          <p:stCondLst>
                                            <p:cond delay="499"/>
                                          </p:stCondLst>
                                        </p:cTn>
                                        <p:tgtEl>
                                          <p:spTgt spid="205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56"/>
                                        </p:tgtEl>
                                      </p:cBhvr>
                                    </p:animEffect>
                                    <p:set>
                                      <p:cBhvr>
                                        <p:cTn id="91" dur="1" fill="hold">
                                          <p:stCondLst>
                                            <p:cond delay="499"/>
                                          </p:stCondLst>
                                        </p:cTn>
                                        <p:tgtEl>
                                          <p:spTgt spid="2056"/>
                                        </p:tgtEl>
                                        <p:attrNameLst>
                                          <p:attrName>style.visibility</p:attrName>
                                        </p:attrNameLst>
                                      </p:cBhvr>
                                      <p:to>
                                        <p:strVal val="hidden"/>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14019">
                                            <p:txEl>
                                              <p:pRg st="4" end="4"/>
                                            </p:txEl>
                                          </p:spTgt>
                                        </p:tgtEl>
                                        <p:attrNameLst>
                                          <p:attrName>style.visibility</p:attrName>
                                        </p:attrNameLst>
                                      </p:cBhvr>
                                      <p:to>
                                        <p:strVal val="visible"/>
                                      </p:to>
                                    </p:set>
                                    <p:animEffect transition="in" filter="fade">
                                      <p:cBhvr>
                                        <p:cTn id="96" dur="2000"/>
                                        <p:tgtEl>
                                          <p:spTgt spid="214019">
                                            <p:txEl>
                                              <p:pRg st="4" end="4"/>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060"/>
                                        </p:tgtEl>
                                        <p:attrNameLst>
                                          <p:attrName>style.visibility</p:attrName>
                                        </p:attrNameLst>
                                      </p:cBhvr>
                                      <p:to>
                                        <p:strVal val="visible"/>
                                      </p:to>
                                    </p:set>
                                    <p:animEffect transition="in" filter="fade">
                                      <p:cBhvr>
                                        <p:cTn id="101" dur="500"/>
                                        <p:tgtEl>
                                          <p:spTgt spid="206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062"/>
                                        </p:tgtEl>
                                        <p:attrNameLst>
                                          <p:attrName>style.visibility</p:attrName>
                                        </p:attrNameLst>
                                      </p:cBhvr>
                                      <p:to>
                                        <p:strVal val="visible"/>
                                      </p:to>
                                    </p:set>
                                    <p:animEffect transition="in" filter="fade">
                                      <p:cBhvr>
                                        <p:cTn id="106" dur="500"/>
                                        <p:tgtEl>
                                          <p:spTgt spid="206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2062"/>
                                        </p:tgtEl>
                                      </p:cBhvr>
                                    </p:animEffect>
                                    <p:set>
                                      <p:cBhvr>
                                        <p:cTn id="111" dur="1" fill="hold">
                                          <p:stCondLst>
                                            <p:cond delay="499"/>
                                          </p:stCondLst>
                                        </p:cTn>
                                        <p:tgtEl>
                                          <p:spTgt spid="206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2060"/>
                                        </p:tgtEl>
                                      </p:cBhvr>
                                    </p:animEffect>
                                    <p:set>
                                      <p:cBhvr>
                                        <p:cTn id="114" dur="1" fill="hold">
                                          <p:stCondLst>
                                            <p:cond delay="499"/>
                                          </p:stCondLst>
                                        </p:cTn>
                                        <p:tgtEl>
                                          <p:spTgt spid="2060"/>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14019">
                                            <p:txEl>
                                              <p:pRg st="5" end="5"/>
                                            </p:txEl>
                                          </p:spTgt>
                                        </p:tgtEl>
                                        <p:attrNameLst>
                                          <p:attrName>style.visibility</p:attrName>
                                        </p:attrNameLst>
                                      </p:cBhvr>
                                      <p:to>
                                        <p:strVal val="visible"/>
                                      </p:to>
                                    </p:set>
                                    <p:animEffect transition="in" filter="fade">
                                      <p:cBhvr>
                                        <p:cTn id="119" dur="2000"/>
                                        <p:tgtEl>
                                          <p:spTgt spid="214019">
                                            <p:txEl>
                                              <p:pRg st="5" end="5"/>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500"/>
                                        <p:tgtEl>
                                          <p:spTgt spid="17"/>
                                        </p:tgtEl>
                                      </p:cBhvr>
                                    </p:animEffect>
                                  </p:childTnLst>
                                </p:cTn>
                              </p:par>
                              <p:par>
                                <p:cTn id="125" presetID="10" presetClass="entr" presetSubtype="0" fill="hold" nodeType="withEffect">
                                  <p:stCondLst>
                                    <p:cond delay="0"/>
                                  </p:stCondLst>
                                  <p:childTnLst>
                                    <p:set>
                                      <p:cBhvr>
                                        <p:cTn id="126" dur="1" fill="hold">
                                          <p:stCondLst>
                                            <p:cond delay="0"/>
                                          </p:stCondLst>
                                        </p:cTn>
                                        <p:tgtEl>
                                          <p:spTgt spid="2064"/>
                                        </p:tgtEl>
                                        <p:attrNameLst>
                                          <p:attrName>style.visibility</p:attrName>
                                        </p:attrNameLst>
                                      </p:cBhvr>
                                      <p:to>
                                        <p:strVal val="visible"/>
                                      </p:to>
                                    </p:set>
                                    <p:animEffect transition="in" filter="fade">
                                      <p:cBhvr>
                                        <p:cTn id="127" dur="500"/>
                                        <p:tgtEl>
                                          <p:spTgt spid="206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2064"/>
                                        </p:tgtEl>
                                      </p:cBhvr>
                                    </p:animEffect>
                                    <p:set>
                                      <p:cBhvr>
                                        <p:cTn id="137" dur="1" fill="hold">
                                          <p:stCondLst>
                                            <p:cond delay="499"/>
                                          </p:stCondLst>
                                        </p:cTn>
                                        <p:tgtEl>
                                          <p:spTgt spid="2064"/>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2066"/>
                                        </p:tgtEl>
                                        <p:attrNameLst>
                                          <p:attrName>style.visibility</p:attrName>
                                        </p:attrNameLst>
                                      </p:cBhvr>
                                      <p:to>
                                        <p:strVal val="visible"/>
                                      </p:to>
                                    </p:set>
                                    <p:animEffect transition="in" filter="fade">
                                      <p:cBhvr>
                                        <p:cTn id="140" dur="500"/>
                                        <p:tgtEl>
                                          <p:spTgt spid="2066"/>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
                                        </p:tgtEl>
                                        <p:attrNameLst>
                                          <p:attrName>style.visibility</p:attrName>
                                        </p:attrNameLst>
                                      </p:cBhvr>
                                      <p:to>
                                        <p:strVal val="visible"/>
                                      </p:to>
                                    </p:set>
                                    <p:animEffect transition="in" filter="fade">
                                      <p:cBhvr>
                                        <p:cTn id="145" dur="500"/>
                                        <p:tgtEl>
                                          <p:spTgt spid="2"/>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2066"/>
                                        </p:tgtEl>
                                      </p:cBhvr>
                                    </p:animEffect>
                                    <p:set>
                                      <p:cBhvr>
                                        <p:cTn id="150" dur="1" fill="hold">
                                          <p:stCondLst>
                                            <p:cond delay="499"/>
                                          </p:stCondLst>
                                        </p:cTn>
                                        <p:tgtEl>
                                          <p:spTgt spid="2066"/>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
                                        </p:tgtEl>
                                      </p:cBhvr>
                                    </p:animEffect>
                                    <p:set>
                                      <p:cBhvr>
                                        <p:cTn id="153" dur="1" fill="hold">
                                          <p:stCondLst>
                                            <p:cond delay="499"/>
                                          </p:stCondLst>
                                        </p:cTn>
                                        <p:tgtEl>
                                          <p:spTgt spid="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214019">
                                            <p:txEl>
                                              <p:pRg st="6" end="6"/>
                                            </p:txEl>
                                          </p:spTgt>
                                        </p:tgtEl>
                                        <p:attrNameLst>
                                          <p:attrName>style.visibility</p:attrName>
                                        </p:attrNameLst>
                                      </p:cBhvr>
                                      <p:to>
                                        <p:strVal val="visible"/>
                                      </p:to>
                                    </p:set>
                                    <p:animEffect transition="in" filter="fade">
                                      <p:cBhvr>
                                        <p:cTn id="158" dur="2000"/>
                                        <p:tgtEl>
                                          <p:spTgt spid="214019">
                                            <p:txEl>
                                              <p:pRg st="6" end="6"/>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2070"/>
                                        </p:tgtEl>
                                        <p:attrNameLst>
                                          <p:attrName>style.visibility</p:attrName>
                                        </p:attrNameLst>
                                      </p:cBhvr>
                                      <p:to>
                                        <p:strVal val="visible"/>
                                      </p:to>
                                    </p:set>
                                    <p:animEffect transition="in" filter="fade">
                                      <p:cBhvr>
                                        <p:cTn id="163" dur="500"/>
                                        <p:tgtEl>
                                          <p:spTgt spid="207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2072"/>
                                        </p:tgtEl>
                                        <p:attrNameLst>
                                          <p:attrName>style.visibility</p:attrName>
                                        </p:attrNameLst>
                                      </p:cBhvr>
                                      <p:to>
                                        <p:strVal val="visible"/>
                                      </p:to>
                                    </p:set>
                                    <p:animEffect transition="in" filter="fade">
                                      <p:cBhvr>
                                        <p:cTn id="168" dur="500"/>
                                        <p:tgtEl>
                                          <p:spTgt spid="2072"/>
                                        </p:tgtEl>
                                      </p:cBhvr>
                                    </p:animEffect>
                                  </p:childTnLst>
                                </p:cTn>
                              </p:par>
                              <p:par>
                                <p:cTn id="169" presetID="10" presetClass="entr" presetSubtype="0" fill="hold" nodeType="withEffect">
                                  <p:stCondLst>
                                    <p:cond delay="0"/>
                                  </p:stCondLst>
                                  <p:childTnLst>
                                    <p:set>
                                      <p:cBhvr>
                                        <p:cTn id="170" dur="1" fill="hold">
                                          <p:stCondLst>
                                            <p:cond delay="0"/>
                                          </p:stCondLst>
                                        </p:cTn>
                                        <p:tgtEl>
                                          <p:spTgt spid="2076"/>
                                        </p:tgtEl>
                                        <p:attrNameLst>
                                          <p:attrName>style.visibility</p:attrName>
                                        </p:attrNameLst>
                                      </p:cBhvr>
                                      <p:to>
                                        <p:strVal val="visible"/>
                                      </p:to>
                                    </p:set>
                                    <p:animEffect transition="in" filter="fade">
                                      <p:cBhvr>
                                        <p:cTn id="171" dur="500"/>
                                        <p:tgtEl>
                                          <p:spTgt spid="2076"/>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28"/>
                                        </p:tgtEl>
                                        <p:attrNameLst>
                                          <p:attrName>style.visibility</p:attrName>
                                        </p:attrNameLst>
                                      </p:cBhvr>
                                      <p:to>
                                        <p:strVal val="visible"/>
                                      </p:to>
                                    </p:set>
                                    <p:animEffect transition="in" filter="fade">
                                      <p:cBhvr>
                                        <p:cTn id="176" dur="500"/>
                                        <p:tgtEl>
                                          <p:spTgt spid="28"/>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2076"/>
                                        </p:tgtEl>
                                      </p:cBhvr>
                                    </p:animEffect>
                                    <p:set>
                                      <p:cBhvr>
                                        <p:cTn id="181" dur="1" fill="hold">
                                          <p:stCondLst>
                                            <p:cond delay="499"/>
                                          </p:stCondLst>
                                        </p:cTn>
                                        <p:tgtEl>
                                          <p:spTgt spid="2076"/>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072"/>
                                        </p:tgtEl>
                                      </p:cBhvr>
                                    </p:animEffect>
                                    <p:set>
                                      <p:cBhvr>
                                        <p:cTn id="184" dur="1" fill="hold">
                                          <p:stCondLst>
                                            <p:cond delay="499"/>
                                          </p:stCondLst>
                                        </p:cTn>
                                        <p:tgtEl>
                                          <p:spTgt spid="2072"/>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28"/>
                                        </p:tgtEl>
                                      </p:cBhvr>
                                    </p:animEffect>
                                    <p:set>
                                      <p:cBhvr>
                                        <p:cTn id="187" dur="1" fill="hold">
                                          <p:stCondLst>
                                            <p:cond delay="499"/>
                                          </p:stCondLst>
                                        </p:cTn>
                                        <p:tgtEl>
                                          <p:spTgt spid="28"/>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2070"/>
                                        </p:tgtEl>
                                      </p:cBhvr>
                                    </p:animEffect>
                                    <p:set>
                                      <p:cBhvr>
                                        <p:cTn id="190" dur="1" fill="hold">
                                          <p:stCondLst>
                                            <p:cond delay="499"/>
                                          </p:stCondLst>
                                        </p:cTn>
                                        <p:tgtEl>
                                          <p:spTgt spid="2070"/>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214019">
                                            <p:txEl>
                                              <p:pRg st="7" end="7"/>
                                            </p:txEl>
                                          </p:spTgt>
                                        </p:tgtEl>
                                        <p:attrNameLst>
                                          <p:attrName>style.visibility</p:attrName>
                                        </p:attrNameLst>
                                      </p:cBhvr>
                                      <p:to>
                                        <p:strVal val="visible"/>
                                      </p:to>
                                    </p:set>
                                    <p:animEffect transition="in" filter="fade">
                                      <p:cBhvr>
                                        <p:cTn id="195" dur="2000"/>
                                        <p:tgtEl>
                                          <p:spTgt spid="214019">
                                            <p:txEl>
                                              <p:pRg st="7" end="7"/>
                                            </p:txEl>
                                          </p:spTgt>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0" presetClass="entr" presetSubtype="0" fill="hold" nodeType="clickEffect">
                                  <p:stCondLst>
                                    <p:cond delay="0"/>
                                  </p:stCondLst>
                                  <p:childTnLst>
                                    <p:set>
                                      <p:cBhvr>
                                        <p:cTn id="199" dur="1" fill="hold">
                                          <p:stCondLst>
                                            <p:cond delay="0"/>
                                          </p:stCondLst>
                                        </p:cTn>
                                        <p:tgtEl>
                                          <p:spTgt spid="2078"/>
                                        </p:tgtEl>
                                        <p:attrNameLst>
                                          <p:attrName>style.visibility</p:attrName>
                                        </p:attrNameLst>
                                      </p:cBhvr>
                                      <p:to>
                                        <p:strVal val="visible"/>
                                      </p:to>
                                    </p:set>
                                    <p:animEffect transition="in" filter="fade">
                                      <p:cBhvr>
                                        <p:cTn id="200" dur="500"/>
                                        <p:tgtEl>
                                          <p:spTgt spid="2078"/>
                                        </p:tgtEl>
                                      </p:cBhvr>
                                    </p:animEffect>
                                  </p:childTnLst>
                                </p:cTn>
                              </p:par>
                              <p:par>
                                <p:cTn id="201" presetID="10" presetClass="entr" presetSubtype="0" fill="hold" nodeType="withEffect">
                                  <p:stCondLst>
                                    <p:cond delay="0"/>
                                  </p:stCondLst>
                                  <p:childTnLst>
                                    <p:set>
                                      <p:cBhvr>
                                        <p:cTn id="202" dur="1" fill="hold">
                                          <p:stCondLst>
                                            <p:cond delay="0"/>
                                          </p:stCondLst>
                                        </p:cTn>
                                        <p:tgtEl>
                                          <p:spTgt spid="2080"/>
                                        </p:tgtEl>
                                        <p:attrNameLst>
                                          <p:attrName>style.visibility</p:attrName>
                                        </p:attrNameLst>
                                      </p:cBhvr>
                                      <p:to>
                                        <p:strVal val="visible"/>
                                      </p:to>
                                    </p:set>
                                    <p:animEffect transition="in" filter="fade">
                                      <p:cBhvr>
                                        <p:cTn id="203" dur="500"/>
                                        <p:tgtEl>
                                          <p:spTgt spid="2080"/>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500"/>
                                        <p:tgtEl>
                                          <p:spTgt spid="2078"/>
                                        </p:tgtEl>
                                      </p:cBhvr>
                                    </p:animEffect>
                                    <p:set>
                                      <p:cBhvr>
                                        <p:cTn id="208" dur="1" fill="hold">
                                          <p:stCondLst>
                                            <p:cond delay="499"/>
                                          </p:stCondLst>
                                        </p:cTn>
                                        <p:tgtEl>
                                          <p:spTgt spid="2078"/>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2080"/>
                                        </p:tgtEl>
                                      </p:cBhvr>
                                    </p:animEffect>
                                    <p:set>
                                      <p:cBhvr>
                                        <p:cTn id="211" dur="1" fill="hold">
                                          <p:stCondLst>
                                            <p:cond delay="499"/>
                                          </p:stCondLst>
                                        </p:cTn>
                                        <p:tgtEl>
                                          <p:spTgt spid="2080"/>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14019">
                                            <p:txEl>
                                              <p:pRg st="8" end="8"/>
                                            </p:txEl>
                                          </p:spTgt>
                                        </p:tgtEl>
                                        <p:attrNameLst>
                                          <p:attrName>style.visibility</p:attrName>
                                        </p:attrNameLst>
                                      </p:cBhvr>
                                      <p:to>
                                        <p:strVal val="visible"/>
                                      </p:to>
                                    </p:set>
                                    <p:animEffect transition="in" filter="fade">
                                      <p:cBhvr>
                                        <p:cTn id="216" dur="2000"/>
                                        <p:tgtEl>
                                          <p:spTgt spid="214019">
                                            <p:txEl>
                                              <p:pRg st="8" end="8"/>
                                            </p:txEl>
                                          </p:spTgt>
                                        </p:tgtEl>
                                      </p:cBhvr>
                                    </p:animEffec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3">
                                            <p:bg/>
                                          </p:spTgt>
                                        </p:tgtEl>
                                        <p:attrNameLst>
                                          <p:attrName>style.visibility</p:attrName>
                                        </p:attrNameLst>
                                      </p:cBhvr>
                                      <p:to>
                                        <p:strVal val="visible"/>
                                      </p:to>
                                    </p:set>
                                    <p:animEffect transition="in" filter="fade">
                                      <p:cBhvr>
                                        <p:cTn id="221" dur="500"/>
                                        <p:tgtEl>
                                          <p:spTgt spid="3">
                                            <p:bg/>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
                                            <p:txEl>
                                              <p:pRg st="0" end="0"/>
                                            </p:txEl>
                                          </p:spTgt>
                                        </p:tgtEl>
                                        <p:attrNameLst>
                                          <p:attrName>style.visibility</p:attrName>
                                        </p:attrNameLst>
                                      </p:cBhvr>
                                      <p:to>
                                        <p:strVal val="visible"/>
                                      </p:to>
                                    </p:set>
                                    <p:animEffect transition="in" filter="fade">
                                      <p:cBhvr>
                                        <p:cTn id="224" dur="500"/>
                                        <p:tgtEl>
                                          <p:spTgt spid="3">
                                            <p:txEl>
                                              <p:pRg st="0" end="0"/>
                                            </p:txEl>
                                          </p:spTgt>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3">
                                            <p:txEl>
                                              <p:pRg st="1" end="1"/>
                                            </p:txEl>
                                          </p:spTgt>
                                        </p:tgtEl>
                                        <p:attrNameLst>
                                          <p:attrName>style.visibility</p:attrName>
                                        </p:attrNameLst>
                                      </p:cBhvr>
                                      <p:to>
                                        <p:strVal val="visible"/>
                                      </p:to>
                                    </p:set>
                                    <p:animEffect transition="in" filter="fade">
                                      <p:cBhvr>
                                        <p:cTn id="229" dur="500"/>
                                        <p:tgtEl>
                                          <p:spTgt spid="3">
                                            <p:txEl>
                                              <p:pRg st="1" end="1"/>
                                            </p:txEl>
                                          </p:spTgt>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grpId="0" nodeType="clickEffect">
                                  <p:stCondLst>
                                    <p:cond delay="0"/>
                                  </p:stCondLst>
                                  <p:childTnLst>
                                    <p:set>
                                      <p:cBhvr>
                                        <p:cTn id="233" dur="1" fill="hold">
                                          <p:stCondLst>
                                            <p:cond delay="0"/>
                                          </p:stCondLst>
                                        </p:cTn>
                                        <p:tgtEl>
                                          <p:spTgt spid="3">
                                            <p:txEl>
                                              <p:pRg st="2" end="2"/>
                                            </p:txEl>
                                          </p:spTgt>
                                        </p:tgtEl>
                                        <p:attrNameLst>
                                          <p:attrName>style.visibility</p:attrName>
                                        </p:attrNameLst>
                                      </p:cBhvr>
                                      <p:to>
                                        <p:strVal val="visible"/>
                                      </p:to>
                                    </p:set>
                                    <p:animEffect transition="in" filter="fade">
                                      <p:cBhvr>
                                        <p:cTn id="234" dur="500"/>
                                        <p:tgtEl>
                                          <p:spTgt spid="3">
                                            <p:txEl>
                                              <p:pRg st="2" end="2"/>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3">
                                            <p:txEl>
                                              <p:pRg st="3" end="3"/>
                                            </p:txEl>
                                          </p:spTgt>
                                        </p:tgtEl>
                                        <p:attrNameLst>
                                          <p:attrName>style.visibility</p:attrName>
                                        </p:attrNameLst>
                                      </p:cBhvr>
                                      <p:to>
                                        <p:strVal val="visible"/>
                                      </p:to>
                                    </p:set>
                                    <p:animEffect transition="in" filter="fade">
                                      <p:cBhvr>
                                        <p:cTn id="239" dur="500"/>
                                        <p:tgtEl>
                                          <p:spTgt spid="3">
                                            <p:txEl>
                                              <p:pRg st="3" end="3"/>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4"/>
                                        </p:tgtEl>
                                        <p:attrNameLst>
                                          <p:attrName>style.visibility</p:attrName>
                                        </p:attrNameLst>
                                      </p:cBhvr>
                                      <p:to>
                                        <p:strVal val="visible"/>
                                      </p:to>
                                    </p:set>
                                    <p:animEffect transition="in" filter="fade">
                                      <p:cBhvr>
                                        <p:cTn id="244" dur="500"/>
                                        <p:tgtEl>
                                          <p:spTgt spid="4"/>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nodeType="clickEffect">
                                  <p:stCondLst>
                                    <p:cond delay="0"/>
                                  </p:stCondLst>
                                  <p:childTnLst>
                                    <p:set>
                                      <p:cBhvr>
                                        <p:cTn id="248" dur="1" fill="hold">
                                          <p:stCondLst>
                                            <p:cond delay="0"/>
                                          </p:stCondLst>
                                        </p:cTn>
                                        <p:tgtEl>
                                          <p:spTgt spid="2084"/>
                                        </p:tgtEl>
                                        <p:attrNameLst>
                                          <p:attrName>style.visibility</p:attrName>
                                        </p:attrNameLst>
                                      </p:cBhvr>
                                      <p:to>
                                        <p:strVal val="visible"/>
                                      </p:to>
                                    </p:set>
                                    <p:animEffect transition="in" filter="fade">
                                      <p:cBhvr>
                                        <p:cTn id="249" dur="500"/>
                                        <p:tgtEl>
                                          <p:spTgt spid="2084"/>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nodeType="clickEffect">
                                  <p:stCondLst>
                                    <p:cond delay="0"/>
                                  </p:stCondLst>
                                  <p:childTnLst>
                                    <p:set>
                                      <p:cBhvr>
                                        <p:cTn id="253" dur="1" fill="hold">
                                          <p:stCondLst>
                                            <p:cond delay="0"/>
                                          </p:stCondLst>
                                        </p:cTn>
                                        <p:tgtEl>
                                          <p:spTgt spid="2086"/>
                                        </p:tgtEl>
                                        <p:attrNameLst>
                                          <p:attrName>style.visibility</p:attrName>
                                        </p:attrNameLst>
                                      </p:cBhvr>
                                      <p:to>
                                        <p:strVal val="visible"/>
                                      </p:to>
                                    </p:set>
                                    <p:animEffect transition="in" filter="fade">
                                      <p:cBhvr>
                                        <p:cTn id="254" dur="500"/>
                                        <p:tgtEl>
                                          <p:spTgt spid="2086"/>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500"/>
                                        <p:tgtEl>
                                          <p:spTgt spid="2086"/>
                                        </p:tgtEl>
                                      </p:cBhvr>
                                    </p:animEffect>
                                    <p:set>
                                      <p:cBhvr>
                                        <p:cTn id="259" dur="1" fill="hold">
                                          <p:stCondLst>
                                            <p:cond delay="499"/>
                                          </p:stCondLst>
                                        </p:cTn>
                                        <p:tgtEl>
                                          <p:spTgt spid="2086"/>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4"/>
                                        </p:tgtEl>
                                      </p:cBhvr>
                                    </p:animEffect>
                                    <p:set>
                                      <p:cBhvr>
                                        <p:cTn id="262" dur="1" fill="hold">
                                          <p:stCondLst>
                                            <p:cond delay="499"/>
                                          </p:stCondLst>
                                        </p:cTn>
                                        <p:tgtEl>
                                          <p:spTgt spid="4"/>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500"/>
                                        <p:tgtEl>
                                          <p:spTgt spid="2084"/>
                                        </p:tgtEl>
                                      </p:cBhvr>
                                    </p:animEffect>
                                    <p:set>
                                      <p:cBhvr>
                                        <p:cTn id="265" dur="1" fill="hold">
                                          <p:stCondLst>
                                            <p:cond delay="499"/>
                                          </p:stCondLst>
                                        </p:cTn>
                                        <p:tgtEl>
                                          <p:spTgt spid="2084"/>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10" presetClass="entr" presetSubtype="0" fill="hold" grpId="0" nodeType="clickEffect">
                                  <p:stCondLst>
                                    <p:cond delay="0"/>
                                  </p:stCondLst>
                                  <p:childTnLst>
                                    <p:set>
                                      <p:cBhvr>
                                        <p:cTn id="269" dur="1" fill="hold">
                                          <p:stCondLst>
                                            <p:cond delay="0"/>
                                          </p:stCondLst>
                                        </p:cTn>
                                        <p:tgtEl>
                                          <p:spTgt spid="3">
                                            <p:txEl>
                                              <p:pRg st="4" end="4"/>
                                            </p:txEl>
                                          </p:spTgt>
                                        </p:tgtEl>
                                        <p:attrNameLst>
                                          <p:attrName>style.visibility</p:attrName>
                                        </p:attrNameLst>
                                      </p:cBhvr>
                                      <p:to>
                                        <p:strVal val="visible"/>
                                      </p:to>
                                    </p:set>
                                    <p:animEffect transition="in" filter="fade">
                                      <p:cBhvr>
                                        <p:cTn id="270" dur="500"/>
                                        <p:tgtEl>
                                          <p:spTgt spid="3">
                                            <p:txEl>
                                              <p:pRg st="4" end="4"/>
                                            </p:txEl>
                                          </p:spTgt>
                                        </p:tgtEl>
                                      </p:cBhvr>
                                    </p:animEffec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grpId="0" nodeType="clickEffect">
                                  <p:stCondLst>
                                    <p:cond delay="0"/>
                                  </p:stCondLst>
                                  <p:childTnLst>
                                    <p:set>
                                      <p:cBhvr>
                                        <p:cTn id="274" dur="1" fill="hold">
                                          <p:stCondLst>
                                            <p:cond delay="0"/>
                                          </p:stCondLst>
                                        </p:cTn>
                                        <p:tgtEl>
                                          <p:spTgt spid="34"/>
                                        </p:tgtEl>
                                        <p:attrNameLst>
                                          <p:attrName>style.visibility</p:attrName>
                                        </p:attrNameLst>
                                      </p:cBhvr>
                                      <p:to>
                                        <p:strVal val="visible"/>
                                      </p:to>
                                    </p:set>
                                    <p:animEffect transition="in" filter="fade">
                                      <p:cBhvr>
                                        <p:cTn id="275" dur="500"/>
                                        <p:tgtEl>
                                          <p:spTgt spid="34"/>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nodeType="clickEffect">
                                  <p:stCondLst>
                                    <p:cond delay="0"/>
                                  </p:stCondLst>
                                  <p:childTnLst>
                                    <p:set>
                                      <p:cBhvr>
                                        <p:cTn id="279" dur="1" fill="hold">
                                          <p:stCondLst>
                                            <p:cond delay="0"/>
                                          </p:stCondLst>
                                        </p:cTn>
                                        <p:tgtEl>
                                          <p:spTgt spid="2088"/>
                                        </p:tgtEl>
                                        <p:attrNameLst>
                                          <p:attrName>style.visibility</p:attrName>
                                        </p:attrNameLst>
                                      </p:cBhvr>
                                      <p:to>
                                        <p:strVal val="visible"/>
                                      </p:to>
                                    </p:set>
                                    <p:animEffect transition="in" filter="fade">
                                      <p:cBhvr>
                                        <p:cTn id="280" dur="500"/>
                                        <p:tgtEl>
                                          <p:spTgt spid="2088"/>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xit" presetSubtype="0" fill="hold" nodeType="clickEffect">
                                  <p:stCondLst>
                                    <p:cond delay="0"/>
                                  </p:stCondLst>
                                  <p:childTnLst>
                                    <p:animEffect transition="out" filter="fade">
                                      <p:cBhvr>
                                        <p:cTn id="284" dur="500"/>
                                        <p:tgtEl>
                                          <p:spTgt spid="2088"/>
                                        </p:tgtEl>
                                      </p:cBhvr>
                                    </p:animEffect>
                                    <p:set>
                                      <p:cBhvr>
                                        <p:cTn id="285" dur="1" fill="hold">
                                          <p:stCondLst>
                                            <p:cond delay="499"/>
                                          </p:stCondLst>
                                        </p:cTn>
                                        <p:tgtEl>
                                          <p:spTgt spid="2088"/>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34"/>
                                        </p:tgtEl>
                                      </p:cBhvr>
                                    </p:animEffect>
                                    <p:set>
                                      <p:cBhvr>
                                        <p:cTn id="288" dur="1" fill="hold">
                                          <p:stCondLst>
                                            <p:cond delay="499"/>
                                          </p:stCondLst>
                                        </p:cTn>
                                        <p:tgtEl>
                                          <p:spTgt spid="34"/>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3">
                                            <p:txEl>
                                              <p:pRg st="0" end="0"/>
                                            </p:txEl>
                                          </p:spTgt>
                                        </p:tgtEl>
                                      </p:cBhvr>
                                    </p:animEffect>
                                    <p:set>
                                      <p:cBhvr>
                                        <p:cTn id="291" dur="1" fill="hold">
                                          <p:stCondLst>
                                            <p:cond delay="499"/>
                                          </p:stCondLst>
                                        </p:cTn>
                                        <p:tgtEl>
                                          <p:spTgt spid="3">
                                            <p:txEl>
                                              <p:pRg st="0" end="0"/>
                                            </p:txEl>
                                          </p:spTgt>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500"/>
                                        <p:tgtEl>
                                          <p:spTgt spid="3">
                                            <p:txEl>
                                              <p:pRg st="1" end="1"/>
                                            </p:txEl>
                                          </p:spTgt>
                                        </p:tgtEl>
                                      </p:cBhvr>
                                    </p:animEffect>
                                    <p:set>
                                      <p:cBhvr>
                                        <p:cTn id="294" dur="1" fill="hold">
                                          <p:stCondLst>
                                            <p:cond delay="499"/>
                                          </p:stCondLst>
                                        </p:cTn>
                                        <p:tgtEl>
                                          <p:spTgt spid="3">
                                            <p:txEl>
                                              <p:pRg st="1" end="1"/>
                                            </p:txEl>
                                          </p:spTgt>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3">
                                            <p:txEl>
                                              <p:pRg st="2" end="2"/>
                                            </p:txEl>
                                          </p:spTgt>
                                        </p:tgtEl>
                                      </p:cBhvr>
                                    </p:animEffect>
                                    <p:set>
                                      <p:cBhvr>
                                        <p:cTn id="297" dur="1" fill="hold">
                                          <p:stCondLst>
                                            <p:cond delay="499"/>
                                          </p:stCondLst>
                                        </p:cTn>
                                        <p:tgtEl>
                                          <p:spTgt spid="3">
                                            <p:txEl>
                                              <p:pRg st="2" end="2"/>
                                            </p:txEl>
                                          </p:spTgt>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3">
                                            <p:txEl>
                                              <p:pRg st="3" end="3"/>
                                            </p:txEl>
                                          </p:spTgt>
                                        </p:tgtEl>
                                      </p:cBhvr>
                                    </p:animEffect>
                                    <p:set>
                                      <p:cBhvr>
                                        <p:cTn id="300" dur="1" fill="hold">
                                          <p:stCondLst>
                                            <p:cond delay="499"/>
                                          </p:stCondLst>
                                        </p:cTn>
                                        <p:tgtEl>
                                          <p:spTgt spid="3">
                                            <p:txEl>
                                              <p:pRg st="3" end="3"/>
                                            </p:txEl>
                                          </p:spTgt>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3">
                                            <p:txEl>
                                              <p:pRg st="4" end="4"/>
                                            </p:txEl>
                                          </p:spTgt>
                                        </p:tgtEl>
                                      </p:cBhvr>
                                    </p:animEffect>
                                    <p:set>
                                      <p:cBhvr>
                                        <p:cTn id="303" dur="1" fill="hold">
                                          <p:stCondLst>
                                            <p:cond delay="499"/>
                                          </p:stCondLst>
                                        </p:cTn>
                                        <p:tgtEl>
                                          <p:spTgt spid="3">
                                            <p:txEl>
                                              <p:pRg st="4" end="4"/>
                                            </p:txEl>
                                          </p:spTgt>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3">
                                            <p:bg/>
                                          </p:spTgt>
                                        </p:tgtEl>
                                      </p:cBhvr>
                                    </p:animEffect>
                                    <p:set>
                                      <p:cBhvr>
                                        <p:cTn id="306" dur="1" fill="hold">
                                          <p:stCondLst>
                                            <p:cond delay="499"/>
                                          </p:stCondLst>
                                        </p:cTn>
                                        <p:tgtEl>
                                          <p:spTgt spid="3">
                                            <p:bg/>
                                          </p:spTgt>
                                        </p:tgtEl>
                                        <p:attrNameLst>
                                          <p:attrName>style.visibility</p:attrName>
                                        </p:attrNameLst>
                                      </p:cBhvr>
                                      <p:to>
                                        <p:strVal val="hidden"/>
                                      </p:to>
                                    </p:set>
                                  </p:childTnLst>
                                </p:cTn>
                              </p:par>
                              <p:par>
                                <p:cTn id="307" presetID="10" presetClass="entr" presetSubtype="0" fill="hold" grpId="0" nodeType="withEffect">
                                  <p:stCondLst>
                                    <p:cond delay="0"/>
                                  </p:stCondLst>
                                  <p:childTnLst>
                                    <p:set>
                                      <p:cBhvr>
                                        <p:cTn id="308" dur="1" fill="hold">
                                          <p:stCondLst>
                                            <p:cond delay="0"/>
                                          </p:stCondLst>
                                        </p:cTn>
                                        <p:tgtEl>
                                          <p:spTgt spid="214019">
                                            <p:txEl>
                                              <p:pRg st="9" end="9"/>
                                            </p:txEl>
                                          </p:spTgt>
                                        </p:tgtEl>
                                        <p:attrNameLst>
                                          <p:attrName>style.visibility</p:attrName>
                                        </p:attrNameLst>
                                      </p:cBhvr>
                                      <p:to>
                                        <p:strVal val="visible"/>
                                      </p:to>
                                    </p:set>
                                    <p:animEffect transition="in" filter="fade">
                                      <p:cBhvr>
                                        <p:cTn id="309" dur="2000"/>
                                        <p:tgtEl>
                                          <p:spTgt spid="214019">
                                            <p:txEl>
                                              <p:pRg st="9" end="9"/>
                                            </p:txEl>
                                          </p:spTgt>
                                        </p:tgtEl>
                                      </p:cBhvr>
                                    </p:animEffect>
                                  </p:childTnLst>
                                </p:cTn>
                              </p:par>
                            </p:childTnLst>
                          </p:cTn>
                        </p:par>
                      </p:childTnLst>
                    </p:cTn>
                  </p:par>
                  <p:par>
                    <p:cTn id="310" fill="hold">
                      <p:stCondLst>
                        <p:cond delay="indefinite"/>
                      </p:stCondLst>
                      <p:childTnLst>
                        <p:par>
                          <p:cTn id="311" fill="hold">
                            <p:stCondLst>
                              <p:cond delay="0"/>
                            </p:stCondLst>
                            <p:childTnLst>
                              <p:par>
                                <p:cTn id="312" presetID="10" presetClass="entr" presetSubtype="0" fill="hold" nodeType="clickEffect">
                                  <p:stCondLst>
                                    <p:cond delay="0"/>
                                  </p:stCondLst>
                                  <p:childTnLst>
                                    <p:set>
                                      <p:cBhvr>
                                        <p:cTn id="313" dur="1" fill="hold">
                                          <p:stCondLst>
                                            <p:cond delay="0"/>
                                          </p:stCondLst>
                                        </p:cTn>
                                        <p:tgtEl>
                                          <p:spTgt spid="2090"/>
                                        </p:tgtEl>
                                        <p:attrNameLst>
                                          <p:attrName>style.visibility</p:attrName>
                                        </p:attrNameLst>
                                      </p:cBhvr>
                                      <p:to>
                                        <p:strVal val="visible"/>
                                      </p:to>
                                    </p:set>
                                    <p:animEffect transition="in" filter="fade">
                                      <p:cBhvr>
                                        <p:cTn id="314" dur="500"/>
                                        <p:tgtEl>
                                          <p:spTgt spid="2090"/>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xit" presetSubtype="0" fill="hold" nodeType="clickEffect">
                                  <p:stCondLst>
                                    <p:cond delay="0"/>
                                  </p:stCondLst>
                                  <p:childTnLst>
                                    <p:animEffect transition="out" filter="fade">
                                      <p:cBhvr>
                                        <p:cTn id="318" dur="500"/>
                                        <p:tgtEl>
                                          <p:spTgt spid="2090"/>
                                        </p:tgtEl>
                                      </p:cBhvr>
                                    </p:animEffect>
                                    <p:set>
                                      <p:cBhvr>
                                        <p:cTn id="319" dur="1" fill="hold">
                                          <p:stCondLst>
                                            <p:cond delay="499"/>
                                          </p:stCondLst>
                                        </p:cTn>
                                        <p:tgtEl>
                                          <p:spTgt spid="2090"/>
                                        </p:tgtEl>
                                        <p:attrNameLst>
                                          <p:attrName>style.visibility</p:attrName>
                                        </p:attrNameLst>
                                      </p:cBhvr>
                                      <p:to>
                                        <p:strVal val="hidden"/>
                                      </p:to>
                                    </p:set>
                                  </p:childTnLst>
                                </p:cTn>
                              </p:par>
                              <p:par>
                                <p:cTn id="320" presetID="10" presetClass="entr" presetSubtype="0" fill="hold" grpId="0" nodeType="withEffect">
                                  <p:stCondLst>
                                    <p:cond delay="0"/>
                                  </p:stCondLst>
                                  <p:childTnLst>
                                    <p:set>
                                      <p:cBhvr>
                                        <p:cTn id="321" dur="1" fill="hold">
                                          <p:stCondLst>
                                            <p:cond delay="0"/>
                                          </p:stCondLst>
                                        </p:cTn>
                                        <p:tgtEl>
                                          <p:spTgt spid="36">
                                            <p:bg/>
                                          </p:spTgt>
                                        </p:tgtEl>
                                        <p:attrNameLst>
                                          <p:attrName>style.visibility</p:attrName>
                                        </p:attrNameLst>
                                      </p:cBhvr>
                                      <p:to>
                                        <p:strVal val="visible"/>
                                      </p:to>
                                    </p:set>
                                    <p:animEffect transition="in" filter="fade">
                                      <p:cBhvr>
                                        <p:cTn id="322" dur="500"/>
                                        <p:tgtEl>
                                          <p:spTgt spid="36">
                                            <p:bg/>
                                          </p:spTgt>
                                        </p:tgtEl>
                                      </p:cBhvr>
                                    </p:animEffect>
                                  </p:childTnLst>
                                </p:cTn>
                              </p:par>
                            </p:childTnLst>
                          </p:cTn>
                        </p:par>
                      </p:childTnLst>
                    </p:cTn>
                  </p:par>
                  <p:par>
                    <p:cTn id="323" fill="hold">
                      <p:stCondLst>
                        <p:cond delay="indefinite"/>
                      </p:stCondLst>
                      <p:childTnLst>
                        <p:par>
                          <p:cTn id="324" fill="hold">
                            <p:stCondLst>
                              <p:cond delay="0"/>
                            </p:stCondLst>
                            <p:childTnLst>
                              <p:par>
                                <p:cTn id="325" presetID="10" presetClass="entr" presetSubtype="0" fill="hold" grpId="0" nodeType="clickEffect">
                                  <p:stCondLst>
                                    <p:cond delay="0"/>
                                  </p:stCondLst>
                                  <p:childTnLst>
                                    <p:set>
                                      <p:cBhvr>
                                        <p:cTn id="326" dur="1" fill="hold">
                                          <p:stCondLst>
                                            <p:cond delay="0"/>
                                          </p:stCondLst>
                                        </p:cTn>
                                        <p:tgtEl>
                                          <p:spTgt spid="36">
                                            <p:txEl>
                                              <p:pRg st="0" end="0"/>
                                            </p:txEl>
                                          </p:spTgt>
                                        </p:tgtEl>
                                        <p:attrNameLst>
                                          <p:attrName>style.visibility</p:attrName>
                                        </p:attrNameLst>
                                      </p:cBhvr>
                                      <p:to>
                                        <p:strVal val="visible"/>
                                      </p:to>
                                    </p:set>
                                    <p:animEffect transition="in" filter="fade">
                                      <p:cBhvr>
                                        <p:cTn id="327" dur="500"/>
                                        <p:tgtEl>
                                          <p:spTgt spid="36">
                                            <p:txEl>
                                              <p:pRg st="0" end="0"/>
                                            </p:txEl>
                                          </p:spTgt>
                                        </p:tgtEl>
                                      </p:cBhvr>
                                    </p:animEffect>
                                  </p:childTnLst>
                                </p:cTn>
                              </p:par>
                            </p:childTnLst>
                          </p:cTn>
                        </p:par>
                      </p:childTnLst>
                    </p:cTn>
                  </p:par>
                  <p:par>
                    <p:cTn id="328" fill="hold">
                      <p:stCondLst>
                        <p:cond delay="indefinite"/>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36">
                                            <p:txEl>
                                              <p:pRg st="1" end="1"/>
                                            </p:txEl>
                                          </p:spTgt>
                                        </p:tgtEl>
                                        <p:attrNameLst>
                                          <p:attrName>style.visibility</p:attrName>
                                        </p:attrNameLst>
                                      </p:cBhvr>
                                      <p:to>
                                        <p:strVal val="visible"/>
                                      </p:to>
                                    </p:set>
                                    <p:animEffect transition="in" filter="fade">
                                      <p:cBhvr>
                                        <p:cTn id="332" dur="500"/>
                                        <p:tgtEl>
                                          <p:spTgt spid="36">
                                            <p:txEl>
                                              <p:pRg st="1" end="1"/>
                                            </p:txEl>
                                          </p:spTgt>
                                        </p:tgtEl>
                                      </p:cBhvr>
                                    </p:animEffect>
                                  </p:childTnLst>
                                </p:cTn>
                              </p:par>
                            </p:childTnLst>
                          </p:cTn>
                        </p:par>
                      </p:childTnLst>
                    </p:cTn>
                  </p:par>
                  <p:par>
                    <p:cTn id="333" fill="hold">
                      <p:stCondLst>
                        <p:cond delay="indefinite"/>
                      </p:stCondLst>
                      <p:childTnLst>
                        <p:par>
                          <p:cTn id="334" fill="hold">
                            <p:stCondLst>
                              <p:cond delay="0"/>
                            </p:stCondLst>
                            <p:childTnLst>
                              <p:par>
                                <p:cTn id="335" presetID="10" presetClass="entr" presetSubtype="0" fill="hold" grpId="0" nodeType="clickEffect">
                                  <p:stCondLst>
                                    <p:cond delay="0"/>
                                  </p:stCondLst>
                                  <p:childTnLst>
                                    <p:set>
                                      <p:cBhvr>
                                        <p:cTn id="336" dur="1" fill="hold">
                                          <p:stCondLst>
                                            <p:cond delay="0"/>
                                          </p:stCondLst>
                                        </p:cTn>
                                        <p:tgtEl>
                                          <p:spTgt spid="36">
                                            <p:txEl>
                                              <p:pRg st="2" end="2"/>
                                            </p:txEl>
                                          </p:spTgt>
                                        </p:tgtEl>
                                        <p:attrNameLst>
                                          <p:attrName>style.visibility</p:attrName>
                                        </p:attrNameLst>
                                      </p:cBhvr>
                                      <p:to>
                                        <p:strVal val="visible"/>
                                      </p:to>
                                    </p:set>
                                    <p:animEffect transition="in" filter="fade">
                                      <p:cBhvr>
                                        <p:cTn id="337" dur="500"/>
                                        <p:tgtEl>
                                          <p:spTgt spid="36">
                                            <p:txEl>
                                              <p:pRg st="2" end="2"/>
                                            </p:txEl>
                                          </p:spTgt>
                                        </p:tgtEl>
                                      </p:cBhvr>
                                    </p:animEffect>
                                  </p:childTnLst>
                                </p:cTn>
                              </p:par>
                            </p:childTnLst>
                          </p:cTn>
                        </p:par>
                      </p:childTnLst>
                    </p:cTn>
                  </p:par>
                  <p:par>
                    <p:cTn id="338" fill="hold">
                      <p:stCondLst>
                        <p:cond delay="indefinite"/>
                      </p:stCondLst>
                      <p:childTnLst>
                        <p:par>
                          <p:cTn id="339" fill="hold">
                            <p:stCondLst>
                              <p:cond delay="0"/>
                            </p:stCondLst>
                            <p:childTnLst>
                              <p:par>
                                <p:cTn id="340" presetID="10" presetClass="entr" presetSubtype="0" fill="hold" grpId="0" nodeType="clickEffect">
                                  <p:stCondLst>
                                    <p:cond delay="0"/>
                                  </p:stCondLst>
                                  <p:childTnLst>
                                    <p:set>
                                      <p:cBhvr>
                                        <p:cTn id="341" dur="1" fill="hold">
                                          <p:stCondLst>
                                            <p:cond delay="0"/>
                                          </p:stCondLst>
                                        </p:cTn>
                                        <p:tgtEl>
                                          <p:spTgt spid="36">
                                            <p:txEl>
                                              <p:pRg st="3" end="3"/>
                                            </p:txEl>
                                          </p:spTgt>
                                        </p:tgtEl>
                                        <p:attrNameLst>
                                          <p:attrName>style.visibility</p:attrName>
                                        </p:attrNameLst>
                                      </p:cBhvr>
                                      <p:to>
                                        <p:strVal val="visible"/>
                                      </p:to>
                                    </p:set>
                                    <p:animEffect transition="in" filter="fade">
                                      <p:cBhvr>
                                        <p:cTn id="342" dur="500"/>
                                        <p:tgtEl>
                                          <p:spTgt spid="36">
                                            <p:txEl>
                                              <p:pRg st="3" end="3"/>
                                            </p:txEl>
                                          </p:spTgt>
                                        </p:tgtEl>
                                      </p:cBhvr>
                                    </p:animEffect>
                                  </p:childTnLst>
                                </p:cTn>
                              </p:par>
                            </p:childTnLst>
                          </p:cTn>
                        </p:par>
                      </p:childTnLst>
                    </p:cTn>
                  </p:par>
                  <p:par>
                    <p:cTn id="343" fill="hold">
                      <p:stCondLst>
                        <p:cond delay="indefinite"/>
                      </p:stCondLst>
                      <p:childTnLst>
                        <p:par>
                          <p:cTn id="344" fill="hold">
                            <p:stCondLst>
                              <p:cond delay="0"/>
                            </p:stCondLst>
                            <p:childTnLst>
                              <p:par>
                                <p:cTn id="345" presetID="10" presetClass="entr" presetSubtype="0" fill="hold" grpId="0" nodeType="clickEffect">
                                  <p:stCondLst>
                                    <p:cond delay="0"/>
                                  </p:stCondLst>
                                  <p:childTnLst>
                                    <p:set>
                                      <p:cBhvr>
                                        <p:cTn id="346" dur="1" fill="hold">
                                          <p:stCondLst>
                                            <p:cond delay="0"/>
                                          </p:stCondLst>
                                        </p:cTn>
                                        <p:tgtEl>
                                          <p:spTgt spid="36">
                                            <p:txEl>
                                              <p:pRg st="4" end="4"/>
                                            </p:txEl>
                                          </p:spTgt>
                                        </p:tgtEl>
                                        <p:attrNameLst>
                                          <p:attrName>style.visibility</p:attrName>
                                        </p:attrNameLst>
                                      </p:cBhvr>
                                      <p:to>
                                        <p:strVal val="visible"/>
                                      </p:to>
                                    </p:set>
                                    <p:animEffect transition="in" filter="fade">
                                      <p:cBhvr>
                                        <p:cTn id="347" dur="500"/>
                                        <p:tgtEl>
                                          <p:spTgt spid="36">
                                            <p:txEl>
                                              <p:pRg st="4" end="4"/>
                                            </p:txEl>
                                          </p:spTgt>
                                        </p:tgtEl>
                                      </p:cBhvr>
                                    </p:animEffect>
                                  </p:childTnLst>
                                </p:cTn>
                              </p:par>
                              <p:par>
                                <p:cTn id="348" presetID="10" presetClass="exit" presetSubtype="0" fill="hold" grpId="1" nodeType="withEffect">
                                  <p:stCondLst>
                                    <p:cond delay="0"/>
                                  </p:stCondLst>
                                  <p:childTnLst>
                                    <p:animEffect transition="out" filter="fade">
                                      <p:cBhvr>
                                        <p:cTn id="349" dur="500"/>
                                        <p:tgtEl>
                                          <p:spTgt spid="36">
                                            <p:txEl>
                                              <p:pRg st="0" end="0"/>
                                            </p:txEl>
                                          </p:spTgt>
                                        </p:tgtEl>
                                      </p:cBhvr>
                                    </p:animEffect>
                                    <p:set>
                                      <p:cBhvr>
                                        <p:cTn id="350" dur="1" fill="hold">
                                          <p:stCondLst>
                                            <p:cond delay="499"/>
                                          </p:stCondLst>
                                        </p:cTn>
                                        <p:tgtEl>
                                          <p:spTgt spid="36">
                                            <p:txEl>
                                              <p:pRg st="0" end="0"/>
                                            </p:txEl>
                                          </p:spTgt>
                                        </p:tgtEl>
                                        <p:attrNameLst>
                                          <p:attrName>style.visibility</p:attrName>
                                        </p:attrNameLst>
                                      </p:cBhvr>
                                      <p:to>
                                        <p:strVal val="hidden"/>
                                      </p:to>
                                    </p:set>
                                  </p:childTnLst>
                                </p:cTn>
                              </p:par>
                              <p:par>
                                <p:cTn id="351" presetID="10" presetClass="exit" presetSubtype="0" fill="hold" grpId="1" nodeType="withEffect">
                                  <p:stCondLst>
                                    <p:cond delay="0"/>
                                  </p:stCondLst>
                                  <p:childTnLst>
                                    <p:animEffect transition="out" filter="fade">
                                      <p:cBhvr>
                                        <p:cTn id="352" dur="500"/>
                                        <p:tgtEl>
                                          <p:spTgt spid="36">
                                            <p:txEl>
                                              <p:pRg st="1" end="1"/>
                                            </p:txEl>
                                          </p:spTgt>
                                        </p:tgtEl>
                                      </p:cBhvr>
                                    </p:animEffect>
                                    <p:set>
                                      <p:cBhvr>
                                        <p:cTn id="353" dur="1" fill="hold">
                                          <p:stCondLst>
                                            <p:cond delay="499"/>
                                          </p:stCondLst>
                                        </p:cTn>
                                        <p:tgtEl>
                                          <p:spTgt spid="36">
                                            <p:txEl>
                                              <p:pRg st="1" end="1"/>
                                            </p:txEl>
                                          </p:spTgt>
                                        </p:tgtEl>
                                        <p:attrNameLst>
                                          <p:attrName>style.visibility</p:attrName>
                                        </p:attrNameLst>
                                      </p:cBhvr>
                                      <p:to>
                                        <p:strVal val="hidden"/>
                                      </p:to>
                                    </p:set>
                                  </p:childTnLst>
                                </p:cTn>
                              </p:par>
                              <p:par>
                                <p:cTn id="354" presetID="10" presetClass="exit" presetSubtype="0" fill="hold" grpId="1" nodeType="withEffect">
                                  <p:stCondLst>
                                    <p:cond delay="0"/>
                                  </p:stCondLst>
                                  <p:childTnLst>
                                    <p:animEffect transition="out" filter="fade">
                                      <p:cBhvr>
                                        <p:cTn id="355" dur="500"/>
                                        <p:tgtEl>
                                          <p:spTgt spid="36">
                                            <p:txEl>
                                              <p:pRg st="2" end="2"/>
                                            </p:txEl>
                                          </p:spTgt>
                                        </p:tgtEl>
                                      </p:cBhvr>
                                    </p:animEffect>
                                    <p:set>
                                      <p:cBhvr>
                                        <p:cTn id="356" dur="1" fill="hold">
                                          <p:stCondLst>
                                            <p:cond delay="499"/>
                                          </p:stCondLst>
                                        </p:cTn>
                                        <p:tgtEl>
                                          <p:spTgt spid="36">
                                            <p:txEl>
                                              <p:pRg st="2" end="2"/>
                                            </p:txEl>
                                          </p:spTgt>
                                        </p:tgtEl>
                                        <p:attrNameLst>
                                          <p:attrName>style.visibility</p:attrName>
                                        </p:attrNameLst>
                                      </p:cBhvr>
                                      <p:to>
                                        <p:strVal val="hidden"/>
                                      </p:to>
                                    </p:set>
                                  </p:childTnLst>
                                </p:cTn>
                              </p:par>
                              <p:par>
                                <p:cTn id="357" presetID="10" presetClass="exit" presetSubtype="0" fill="hold" grpId="1" nodeType="withEffect">
                                  <p:stCondLst>
                                    <p:cond delay="0"/>
                                  </p:stCondLst>
                                  <p:childTnLst>
                                    <p:animEffect transition="out" filter="fade">
                                      <p:cBhvr>
                                        <p:cTn id="358" dur="500"/>
                                        <p:tgtEl>
                                          <p:spTgt spid="36">
                                            <p:txEl>
                                              <p:pRg st="3" end="3"/>
                                            </p:txEl>
                                          </p:spTgt>
                                        </p:tgtEl>
                                      </p:cBhvr>
                                    </p:animEffect>
                                    <p:set>
                                      <p:cBhvr>
                                        <p:cTn id="359" dur="1" fill="hold">
                                          <p:stCondLst>
                                            <p:cond delay="499"/>
                                          </p:stCondLst>
                                        </p:cTn>
                                        <p:tgtEl>
                                          <p:spTgt spid="36">
                                            <p:txEl>
                                              <p:pRg st="3" end="3"/>
                                            </p:txEl>
                                          </p:spTgt>
                                        </p:tgtEl>
                                        <p:attrNameLst>
                                          <p:attrName>style.visibility</p:attrName>
                                        </p:attrNameLst>
                                      </p:cBhvr>
                                      <p:to>
                                        <p:strVal val="hidden"/>
                                      </p:to>
                                    </p:set>
                                  </p:childTnLst>
                                </p:cTn>
                              </p:par>
                              <p:par>
                                <p:cTn id="360" presetID="10" presetClass="exit" presetSubtype="0" fill="hold" grpId="1" nodeType="withEffect">
                                  <p:stCondLst>
                                    <p:cond delay="0"/>
                                  </p:stCondLst>
                                  <p:childTnLst>
                                    <p:animEffect transition="out" filter="fade">
                                      <p:cBhvr>
                                        <p:cTn id="361" dur="500"/>
                                        <p:tgtEl>
                                          <p:spTgt spid="36">
                                            <p:txEl>
                                              <p:pRg st="4" end="4"/>
                                            </p:txEl>
                                          </p:spTgt>
                                        </p:tgtEl>
                                      </p:cBhvr>
                                    </p:animEffect>
                                    <p:set>
                                      <p:cBhvr>
                                        <p:cTn id="362" dur="1" fill="hold">
                                          <p:stCondLst>
                                            <p:cond delay="499"/>
                                          </p:stCondLst>
                                        </p:cTn>
                                        <p:tgtEl>
                                          <p:spTgt spid="36">
                                            <p:txEl>
                                              <p:pRg st="4" end="4"/>
                                            </p:txEl>
                                          </p:spTgt>
                                        </p:tgtEl>
                                        <p:attrNameLst>
                                          <p:attrName>style.visibility</p:attrName>
                                        </p:attrNameLst>
                                      </p:cBhvr>
                                      <p:to>
                                        <p:strVal val="hidden"/>
                                      </p:to>
                                    </p:set>
                                  </p:childTnLst>
                                </p:cTn>
                              </p:par>
                              <p:par>
                                <p:cTn id="363" presetID="10" presetClass="exit" presetSubtype="0" fill="hold" grpId="1" nodeType="withEffect">
                                  <p:stCondLst>
                                    <p:cond delay="0"/>
                                  </p:stCondLst>
                                  <p:childTnLst>
                                    <p:animEffect transition="out" filter="fade">
                                      <p:cBhvr>
                                        <p:cTn id="364" dur="500"/>
                                        <p:tgtEl>
                                          <p:spTgt spid="36">
                                            <p:bg/>
                                          </p:spTgt>
                                        </p:tgtEl>
                                      </p:cBhvr>
                                    </p:animEffect>
                                    <p:set>
                                      <p:cBhvr>
                                        <p:cTn id="365" dur="1" fill="hold">
                                          <p:stCondLst>
                                            <p:cond delay="499"/>
                                          </p:stCondLst>
                                        </p:cTn>
                                        <p:tgtEl>
                                          <p:spTgt spid="36">
                                            <p:bg/>
                                          </p:spTgt>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10" presetClass="entr" presetSubtype="0" fill="hold" grpId="0" nodeType="clickEffect">
                                  <p:stCondLst>
                                    <p:cond delay="0"/>
                                  </p:stCondLst>
                                  <p:childTnLst>
                                    <p:set>
                                      <p:cBhvr>
                                        <p:cTn id="369" dur="1" fill="hold">
                                          <p:stCondLst>
                                            <p:cond delay="0"/>
                                          </p:stCondLst>
                                        </p:cTn>
                                        <p:tgtEl>
                                          <p:spTgt spid="214019">
                                            <p:txEl>
                                              <p:pRg st="10" end="10"/>
                                            </p:txEl>
                                          </p:spTgt>
                                        </p:tgtEl>
                                        <p:attrNameLst>
                                          <p:attrName>style.visibility</p:attrName>
                                        </p:attrNameLst>
                                      </p:cBhvr>
                                      <p:to>
                                        <p:strVal val="visible"/>
                                      </p:to>
                                    </p:set>
                                    <p:animEffect transition="in" filter="fade">
                                      <p:cBhvr>
                                        <p:cTn id="370" dur="2000"/>
                                        <p:tgtEl>
                                          <p:spTgt spid="214019">
                                            <p:txEl>
                                              <p:pRg st="10" end="10"/>
                                            </p:txEl>
                                          </p:spTgt>
                                        </p:tgtEl>
                                      </p:cBhvr>
                                    </p:animEffect>
                                  </p:childTnLst>
                                </p:cTn>
                              </p:par>
                            </p:childTnLst>
                          </p:cTn>
                        </p:par>
                      </p:childTnLst>
                    </p:cTn>
                  </p:par>
                  <p:par>
                    <p:cTn id="371" fill="hold">
                      <p:stCondLst>
                        <p:cond delay="indefinite"/>
                      </p:stCondLst>
                      <p:childTnLst>
                        <p:par>
                          <p:cTn id="372" fill="hold">
                            <p:stCondLst>
                              <p:cond delay="0"/>
                            </p:stCondLst>
                            <p:childTnLst>
                              <p:par>
                                <p:cTn id="373" presetID="10" presetClass="entr" presetSubtype="0" fill="hold" grpId="2" nodeType="clickEffect">
                                  <p:stCondLst>
                                    <p:cond delay="0"/>
                                  </p:stCondLst>
                                  <p:childTnLst>
                                    <p:set>
                                      <p:cBhvr>
                                        <p:cTn id="374" dur="1" fill="hold">
                                          <p:stCondLst>
                                            <p:cond delay="0"/>
                                          </p:stCondLst>
                                        </p:cTn>
                                        <p:tgtEl>
                                          <p:spTgt spid="38">
                                            <p:bg/>
                                          </p:spTgt>
                                        </p:tgtEl>
                                        <p:attrNameLst>
                                          <p:attrName>style.visibility</p:attrName>
                                        </p:attrNameLst>
                                      </p:cBhvr>
                                      <p:to>
                                        <p:strVal val="visible"/>
                                      </p:to>
                                    </p:set>
                                    <p:animEffect transition="in" filter="fade">
                                      <p:cBhvr>
                                        <p:cTn id="375" dur="500"/>
                                        <p:tgtEl>
                                          <p:spTgt spid="38">
                                            <p:bg/>
                                          </p:spTgt>
                                        </p:tgtEl>
                                      </p:cBhvr>
                                    </p:animEffect>
                                  </p:childTnLst>
                                </p:cTn>
                              </p:par>
                              <p:par>
                                <p:cTn id="376" presetID="10" presetClass="entr" presetSubtype="0" fill="hold" grpId="2" nodeType="withEffect">
                                  <p:stCondLst>
                                    <p:cond delay="0"/>
                                  </p:stCondLst>
                                  <p:childTnLst>
                                    <p:set>
                                      <p:cBhvr>
                                        <p:cTn id="377" dur="1" fill="hold">
                                          <p:stCondLst>
                                            <p:cond delay="0"/>
                                          </p:stCondLst>
                                        </p:cTn>
                                        <p:tgtEl>
                                          <p:spTgt spid="38">
                                            <p:txEl>
                                              <p:pRg st="0" end="0"/>
                                            </p:txEl>
                                          </p:spTgt>
                                        </p:tgtEl>
                                        <p:attrNameLst>
                                          <p:attrName>style.visibility</p:attrName>
                                        </p:attrNameLst>
                                      </p:cBhvr>
                                      <p:to>
                                        <p:strVal val="visible"/>
                                      </p:to>
                                    </p:set>
                                    <p:animEffect transition="in" filter="fade">
                                      <p:cBhvr>
                                        <p:cTn id="378" dur="500"/>
                                        <p:tgtEl>
                                          <p:spTgt spid="38">
                                            <p:txEl>
                                              <p:pRg st="0" end="0"/>
                                            </p:txEl>
                                          </p:spTgt>
                                        </p:tgtEl>
                                      </p:cBhvr>
                                    </p:animEffect>
                                  </p:childTnLst>
                                </p:cTn>
                              </p:par>
                            </p:childTnLst>
                          </p:cTn>
                        </p:par>
                      </p:childTnLst>
                    </p:cTn>
                  </p:par>
                  <p:par>
                    <p:cTn id="379" fill="hold">
                      <p:stCondLst>
                        <p:cond delay="indefinite"/>
                      </p:stCondLst>
                      <p:childTnLst>
                        <p:par>
                          <p:cTn id="380" fill="hold">
                            <p:stCondLst>
                              <p:cond delay="0"/>
                            </p:stCondLst>
                            <p:childTnLst>
                              <p:par>
                                <p:cTn id="381" presetID="10" presetClass="entr" presetSubtype="0" fill="hold" nodeType="clickEffect">
                                  <p:stCondLst>
                                    <p:cond delay="0"/>
                                  </p:stCondLst>
                                  <p:childTnLst>
                                    <p:set>
                                      <p:cBhvr>
                                        <p:cTn id="382" dur="1" fill="hold">
                                          <p:stCondLst>
                                            <p:cond delay="0"/>
                                          </p:stCondLst>
                                        </p:cTn>
                                        <p:tgtEl>
                                          <p:spTgt spid="2094"/>
                                        </p:tgtEl>
                                        <p:attrNameLst>
                                          <p:attrName>style.visibility</p:attrName>
                                        </p:attrNameLst>
                                      </p:cBhvr>
                                      <p:to>
                                        <p:strVal val="visible"/>
                                      </p:to>
                                    </p:set>
                                    <p:animEffect transition="in" filter="fade">
                                      <p:cBhvr>
                                        <p:cTn id="383" dur="500"/>
                                        <p:tgtEl>
                                          <p:spTgt spid="2094"/>
                                        </p:tgtEl>
                                      </p:cBhvr>
                                    </p:animEffect>
                                  </p:childTnLst>
                                </p:cTn>
                              </p:par>
                            </p:childTnLst>
                          </p:cTn>
                        </p:par>
                      </p:childTnLst>
                    </p:cTn>
                  </p:par>
                  <p:par>
                    <p:cTn id="384" fill="hold">
                      <p:stCondLst>
                        <p:cond delay="indefinite"/>
                      </p:stCondLst>
                      <p:childTnLst>
                        <p:par>
                          <p:cTn id="385" fill="hold">
                            <p:stCondLst>
                              <p:cond delay="0"/>
                            </p:stCondLst>
                            <p:childTnLst>
                              <p:par>
                                <p:cTn id="386" presetID="10" presetClass="exit" presetSubtype="0" fill="hold" nodeType="clickEffect">
                                  <p:stCondLst>
                                    <p:cond delay="0"/>
                                  </p:stCondLst>
                                  <p:childTnLst>
                                    <p:animEffect transition="out" filter="fade">
                                      <p:cBhvr>
                                        <p:cTn id="387" dur="500"/>
                                        <p:tgtEl>
                                          <p:spTgt spid="2094"/>
                                        </p:tgtEl>
                                      </p:cBhvr>
                                    </p:animEffect>
                                    <p:set>
                                      <p:cBhvr>
                                        <p:cTn id="388" dur="1" fill="hold">
                                          <p:stCondLst>
                                            <p:cond delay="499"/>
                                          </p:stCondLst>
                                        </p:cTn>
                                        <p:tgtEl>
                                          <p:spTgt spid="2094"/>
                                        </p:tgtEl>
                                        <p:attrNameLst>
                                          <p:attrName>style.visibility</p:attrName>
                                        </p:attrNameLst>
                                      </p:cBhvr>
                                      <p:to>
                                        <p:strVal val="hidden"/>
                                      </p:to>
                                    </p:set>
                                  </p:childTnLst>
                                </p:cTn>
                              </p:par>
                            </p:childTnLst>
                          </p:cTn>
                        </p:par>
                      </p:childTnLst>
                    </p:cTn>
                  </p:par>
                  <p:par>
                    <p:cTn id="389" fill="hold">
                      <p:stCondLst>
                        <p:cond delay="indefinite"/>
                      </p:stCondLst>
                      <p:childTnLst>
                        <p:par>
                          <p:cTn id="390" fill="hold">
                            <p:stCondLst>
                              <p:cond delay="0"/>
                            </p:stCondLst>
                            <p:childTnLst>
                              <p:par>
                                <p:cTn id="391" presetID="10" presetClass="entr" presetSubtype="0" fill="hold" grpId="2" nodeType="clickEffect">
                                  <p:stCondLst>
                                    <p:cond delay="0"/>
                                  </p:stCondLst>
                                  <p:childTnLst>
                                    <p:set>
                                      <p:cBhvr>
                                        <p:cTn id="392" dur="1" fill="hold">
                                          <p:stCondLst>
                                            <p:cond delay="0"/>
                                          </p:stCondLst>
                                        </p:cTn>
                                        <p:tgtEl>
                                          <p:spTgt spid="38">
                                            <p:txEl>
                                              <p:pRg st="1" end="1"/>
                                            </p:txEl>
                                          </p:spTgt>
                                        </p:tgtEl>
                                        <p:attrNameLst>
                                          <p:attrName>style.visibility</p:attrName>
                                        </p:attrNameLst>
                                      </p:cBhvr>
                                      <p:to>
                                        <p:strVal val="visible"/>
                                      </p:to>
                                    </p:set>
                                    <p:animEffect transition="in" filter="fade">
                                      <p:cBhvr>
                                        <p:cTn id="393" dur="500"/>
                                        <p:tgtEl>
                                          <p:spTgt spid="38">
                                            <p:txEl>
                                              <p:pRg st="1" end="1"/>
                                            </p:txEl>
                                          </p:spTgt>
                                        </p:tgtEl>
                                      </p:cBhvr>
                                    </p:animEffect>
                                  </p:childTnLst>
                                </p:cTn>
                              </p:par>
                            </p:childTnLst>
                          </p:cTn>
                        </p:par>
                      </p:childTnLst>
                    </p:cTn>
                  </p:par>
                  <p:par>
                    <p:cTn id="394" fill="hold">
                      <p:stCondLst>
                        <p:cond delay="indefinite"/>
                      </p:stCondLst>
                      <p:childTnLst>
                        <p:par>
                          <p:cTn id="395" fill="hold">
                            <p:stCondLst>
                              <p:cond delay="0"/>
                            </p:stCondLst>
                            <p:childTnLst>
                              <p:par>
                                <p:cTn id="396" presetID="10" presetClass="entr" presetSubtype="0" fill="hold" grpId="2" nodeType="clickEffect">
                                  <p:stCondLst>
                                    <p:cond delay="0"/>
                                  </p:stCondLst>
                                  <p:childTnLst>
                                    <p:set>
                                      <p:cBhvr>
                                        <p:cTn id="397" dur="1" fill="hold">
                                          <p:stCondLst>
                                            <p:cond delay="0"/>
                                          </p:stCondLst>
                                        </p:cTn>
                                        <p:tgtEl>
                                          <p:spTgt spid="38">
                                            <p:txEl>
                                              <p:pRg st="2" end="2"/>
                                            </p:txEl>
                                          </p:spTgt>
                                        </p:tgtEl>
                                        <p:attrNameLst>
                                          <p:attrName>style.visibility</p:attrName>
                                        </p:attrNameLst>
                                      </p:cBhvr>
                                      <p:to>
                                        <p:strVal val="visible"/>
                                      </p:to>
                                    </p:set>
                                    <p:animEffect transition="in" filter="fade">
                                      <p:cBhvr>
                                        <p:cTn id="398" dur="500"/>
                                        <p:tgtEl>
                                          <p:spTgt spid="38">
                                            <p:txEl>
                                              <p:pRg st="2" end="2"/>
                                            </p:txEl>
                                          </p:spTgt>
                                        </p:tgtEl>
                                      </p:cBhvr>
                                    </p:animEffect>
                                  </p:childTnLst>
                                </p:cTn>
                              </p:par>
                            </p:childTnLst>
                          </p:cTn>
                        </p:par>
                      </p:childTnLst>
                    </p:cTn>
                  </p:par>
                  <p:par>
                    <p:cTn id="399" fill="hold">
                      <p:stCondLst>
                        <p:cond delay="indefinite"/>
                      </p:stCondLst>
                      <p:childTnLst>
                        <p:par>
                          <p:cTn id="400" fill="hold">
                            <p:stCondLst>
                              <p:cond delay="0"/>
                            </p:stCondLst>
                            <p:childTnLst>
                              <p:par>
                                <p:cTn id="401" presetID="10" presetClass="entr" presetSubtype="0" fill="hold" nodeType="clickEffect">
                                  <p:stCondLst>
                                    <p:cond delay="0"/>
                                  </p:stCondLst>
                                  <p:childTnLst>
                                    <p:set>
                                      <p:cBhvr>
                                        <p:cTn id="402" dur="1" fill="hold">
                                          <p:stCondLst>
                                            <p:cond delay="0"/>
                                          </p:stCondLst>
                                        </p:cTn>
                                        <p:tgtEl>
                                          <p:spTgt spid="2096"/>
                                        </p:tgtEl>
                                        <p:attrNameLst>
                                          <p:attrName>style.visibility</p:attrName>
                                        </p:attrNameLst>
                                      </p:cBhvr>
                                      <p:to>
                                        <p:strVal val="visible"/>
                                      </p:to>
                                    </p:set>
                                    <p:animEffect transition="in" filter="fade">
                                      <p:cBhvr>
                                        <p:cTn id="403" dur="500"/>
                                        <p:tgtEl>
                                          <p:spTgt spid="2096"/>
                                        </p:tgtEl>
                                      </p:cBhvr>
                                    </p:animEffect>
                                  </p:childTnLst>
                                </p:cTn>
                              </p:par>
                            </p:childTnLst>
                          </p:cTn>
                        </p:par>
                      </p:childTnLst>
                    </p:cTn>
                  </p:par>
                  <p:par>
                    <p:cTn id="404" fill="hold">
                      <p:stCondLst>
                        <p:cond delay="indefinite"/>
                      </p:stCondLst>
                      <p:childTnLst>
                        <p:par>
                          <p:cTn id="405" fill="hold">
                            <p:stCondLst>
                              <p:cond delay="0"/>
                            </p:stCondLst>
                            <p:childTnLst>
                              <p:par>
                                <p:cTn id="406" presetID="10" presetClass="exit" presetSubtype="0" fill="hold" nodeType="clickEffect">
                                  <p:stCondLst>
                                    <p:cond delay="0"/>
                                  </p:stCondLst>
                                  <p:childTnLst>
                                    <p:animEffect transition="out" filter="fade">
                                      <p:cBhvr>
                                        <p:cTn id="407" dur="500"/>
                                        <p:tgtEl>
                                          <p:spTgt spid="2096"/>
                                        </p:tgtEl>
                                      </p:cBhvr>
                                    </p:animEffect>
                                    <p:set>
                                      <p:cBhvr>
                                        <p:cTn id="408" dur="1" fill="hold">
                                          <p:stCondLst>
                                            <p:cond delay="499"/>
                                          </p:stCondLst>
                                        </p:cTn>
                                        <p:tgtEl>
                                          <p:spTgt spid="2096"/>
                                        </p:tgtEl>
                                        <p:attrNameLst>
                                          <p:attrName>style.visibility</p:attrName>
                                        </p:attrNameLst>
                                      </p:cBhvr>
                                      <p:to>
                                        <p:strVal val="hidden"/>
                                      </p:to>
                                    </p:set>
                                  </p:childTnLst>
                                </p:cTn>
                              </p:par>
                            </p:childTnLst>
                          </p:cTn>
                        </p:par>
                      </p:childTnLst>
                    </p:cTn>
                  </p:par>
                  <p:par>
                    <p:cTn id="409" fill="hold">
                      <p:stCondLst>
                        <p:cond delay="indefinite"/>
                      </p:stCondLst>
                      <p:childTnLst>
                        <p:par>
                          <p:cTn id="410" fill="hold">
                            <p:stCondLst>
                              <p:cond delay="0"/>
                            </p:stCondLst>
                            <p:childTnLst>
                              <p:par>
                                <p:cTn id="411" presetID="10" presetClass="entr" presetSubtype="0" fill="hold" grpId="2" nodeType="clickEffect">
                                  <p:stCondLst>
                                    <p:cond delay="0"/>
                                  </p:stCondLst>
                                  <p:childTnLst>
                                    <p:set>
                                      <p:cBhvr>
                                        <p:cTn id="412" dur="1" fill="hold">
                                          <p:stCondLst>
                                            <p:cond delay="0"/>
                                          </p:stCondLst>
                                        </p:cTn>
                                        <p:tgtEl>
                                          <p:spTgt spid="38">
                                            <p:txEl>
                                              <p:pRg st="3" end="3"/>
                                            </p:txEl>
                                          </p:spTgt>
                                        </p:tgtEl>
                                        <p:attrNameLst>
                                          <p:attrName>style.visibility</p:attrName>
                                        </p:attrNameLst>
                                      </p:cBhvr>
                                      <p:to>
                                        <p:strVal val="visible"/>
                                      </p:to>
                                    </p:set>
                                    <p:animEffect transition="in" filter="fade">
                                      <p:cBhvr>
                                        <p:cTn id="413" dur="500"/>
                                        <p:tgtEl>
                                          <p:spTgt spid="38">
                                            <p:txEl>
                                              <p:pRg st="3" end="3"/>
                                            </p:txEl>
                                          </p:spTgt>
                                        </p:tgtEl>
                                      </p:cBhvr>
                                    </p:animEffect>
                                  </p:childTnLst>
                                </p:cTn>
                              </p:par>
                            </p:childTnLst>
                          </p:cTn>
                        </p:par>
                      </p:childTnLst>
                    </p:cTn>
                  </p:par>
                  <p:par>
                    <p:cTn id="414" fill="hold">
                      <p:stCondLst>
                        <p:cond delay="indefinite"/>
                      </p:stCondLst>
                      <p:childTnLst>
                        <p:par>
                          <p:cTn id="415" fill="hold">
                            <p:stCondLst>
                              <p:cond delay="0"/>
                            </p:stCondLst>
                            <p:childTnLst>
                              <p:par>
                                <p:cTn id="416" presetID="10" presetClass="entr" presetSubtype="0" fill="hold" grpId="2" nodeType="clickEffect">
                                  <p:stCondLst>
                                    <p:cond delay="0"/>
                                  </p:stCondLst>
                                  <p:childTnLst>
                                    <p:set>
                                      <p:cBhvr>
                                        <p:cTn id="417" dur="1" fill="hold">
                                          <p:stCondLst>
                                            <p:cond delay="0"/>
                                          </p:stCondLst>
                                        </p:cTn>
                                        <p:tgtEl>
                                          <p:spTgt spid="38">
                                            <p:txEl>
                                              <p:pRg st="4" end="4"/>
                                            </p:txEl>
                                          </p:spTgt>
                                        </p:tgtEl>
                                        <p:attrNameLst>
                                          <p:attrName>style.visibility</p:attrName>
                                        </p:attrNameLst>
                                      </p:cBhvr>
                                      <p:to>
                                        <p:strVal val="visible"/>
                                      </p:to>
                                    </p:set>
                                    <p:animEffect transition="in" filter="fade">
                                      <p:cBhvr>
                                        <p:cTn id="418" dur="500"/>
                                        <p:tgtEl>
                                          <p:spTgt spid="38">
                                            <p:txEl>
                                              <p:pRg st="4" end="4"/>
                                            </p:txEl>
                                          </p:spTgt>
                                        </p:tgtEl>
                                      </p:cBhvr>
                                    </p:animEffect>
                                  </p:childTnLst>
                                </p:cTn>
                              </p:par>
                            </p:childTnLst>
                          </p:cTn>
                        </p:par>
                      </p:childTnLst>
                    </p:cTn>
                  </p:par>
                  <p:par>
                    <p:cTn id="419" fill="hold" nodeType="clickPar">
                      <p:stCondLst>
                        <p:cond delay="indefinite"/>
                      </p:stCondLst>
                      <p:childTnLst>
                        <p:par>
                          <p:cTn id="420" fill="hold" nodeType="withGroup">
                            <p:stCondLst>
                              <p:cond delay="0"/>
                            </p:stCondLst>
                            <p:childTnLst>
                              <p:par>
                                <p:cTn id="421" presetID="10" presetClass="entr" presetSubtype="0" fill="hold" nodeType="clickEffect">
                                  <p:stCondLst>
                                    <p:cond delay="0"/>
                                  </p:stCondLst>
                                  <p:childTnLst>
                                    <p:set>
                                      <p:cBhvr>
                                        <p:cTn id="422" dur="1" fill="hold">
                                          <p:stCondLst>
                                            <p:cond delay="0"/>
                                          </p:stCondLst>
                                        </p:cTn>
                                        <p:tgtEl>
                                          <p:spTgt spid="5"/>
                                        </p:tgtEl>
                                        <p:attrNameLst>
                                          <p:attrName>style.visibility</p:attrName>
                                        </p:attrNameLst>
                                      </p:cBhvr>
                                      <p:to>
                                        <p:strVal val="visible"/>
                                      </p:to>
                                    </p:set>
                                    <p:animEffect transition="in" filter="fade">
                                      <p:cBhvr>
                                        <p:cTn id="423" dur="500"/>
                                        <p:tgtEl>
                                          <p:spTgt spid="5"/>
                                        </p:tgtEl>
                                      </p:cBhvr>
                                    </p:animEffect>
                                  </p:childTnLst>
                                </p:cTn>
                              </p:par>
                            </p:childTnLst>
                          </p:cTn>
                        </p:par>
                      </p:childTnLst>
                    </p:cTn>
                  </p:par>
                  <p:par>
                    <p:cTn id="424" fill="hold">
                      <p:stCondLst>
                        <p:cond delay="indefinite"/>
                      </p:stCondLst>
                      <p:childTnLst>
                        <p:par>
                          <p:cTn id="425" fill="hold">
                            <p:stCondLst>
                              <p:cond delay="0"/>
                            </p:stCondLst>
                            <p:childTnLst>
                              <p:par>
                                <p:cTn id="426" presetID="10" presetClass="exit" presetSubtype="0" fill="hold" nodeType="clickEffect">
                                  <p:stCondLst>
                                    <p:cond delay="0"/>
                                  </p:stCondLst>
                                  <p:childTnLst>
                                    <p:animEffect transition="out" filter="fade">
                                      <p:cBhvr>
                                        <p:cTn id="427" dur="500"/>
                                        <p:tgtEl>
                                          <p:spTgt spid="5"/>
                                        </p:tgtEl>
                                      </p:cBhvr>
                                    </p:animEffect>
                                    <p:set>
                                      <p:cBhvr>
                                        <p:cTn id="428" dur="1" fill="hold">
                                          <p:stCondLst>
                                            <p:cond delay="499"/>
                                          </p:stCondLst>
                                        </p:cTn>
                                        <p:tgtEl>
                                          <p:spTgt spid="5"/>
                                        </p:tgtEl>
                                        <p:attrNameLst>
                                          <p:attrName>style.visibility</p:attrName>
                                        </p:attrNameLst>
                                      </p:cBhvr>
                                      <p:to>
                                        <p:strVal val="hidden"/>
                                      </p:to>
                                    </p:set>
                                  </p:childTnLst>
                                </p:cTn>
                              </p:par>
                            </p:childTnLst>
                          </p:cTn>
                        </p:par>
                      </p:childTnLst>
                    </p:cTn>
                  </p:par>
                  <p:par>
                    <p:cTn id="429" fill="hold">
                      <p:stCondLst>
                        <p:cond delay="indefinite"/>
                      </p:stCondLst>
                      <p:childTnLst>
                        <p:par>
                          <p:cTn id="430" fill="hold">
                            <p:stCondLst>
                              <p:cond delay="0"/>
                            </p:stCondLst>
                            <p:childTnLst>
                              <p:par>
                                <p:cTn id="431" presetID="10" presetClass="exit" presetSubtype="0" fill="hold" grpId="3" nodeType="clickEffect">
                                  <p:stCondLst>
                                    <p:cond delay="0"/>
                                  </p:stCondLst>
                                  <p:childTnLst>
                                    <p:animEffect transition="out" filter="fade">
                                      <p:cBhvr>
                                        <p:cTn id="432" dur="500"/>
                                        <p:tgtEl>
                                          <p:spTgt spid="38">
                                            <p:txEl>
                                              <p:pRg st="0" end="0"/>
                                            </p:txEl>
                                          </p:spTgt>
                                        </p:tgtEl>
                                      </p:cBhvr>
                                    </p:animEffect>
                                    <p:set>
                                      <p:cBhvr>
                                        <p:cTn id="433" dur="1" fill="hold">
                                          <p:stCondLst>
                                            <p:cond delay="499"/>
                                          </p:stCondLst>
                                        </p:cTn>
                                        <p:tgtEl>
                                          <p:spTgt spid="38">
                                            <p:txEl>
                                              <p:pRg st="0" end="0"/>
                                            </p:txEl>
                                          </p:spTgt>
                                        </p:tgtEl>
                                        <p:attrNameLst>
                                          <p:attrName>style.visibility</p:attrName>
                                        </p:attrNameLst>
                                      </p:cBhvr>
                                      <p:to>
                                        <p:strVal val="hidden"/>
                                      </p:to>
                                    </p:set>
                                  </p:childTnLst>
                                </p:cTn>
                              </p:par>
                              <p:par>
                                <p:cTn id="434" presetID="10" presetClass="exit" presetSubtype="0" fill="hold" grpId="3" nodeType="withEffect">
                                  <p:stCondLst>
                                    <p:cond delay="0"/>
                                  </p:stCondLst>
                                  <p:childTnLst>
                                    <p:animEffect transition="out" filter="fade">
                                      <p:cBhvr>
                                        <p:cTn id="435" dur="500"/>
                                        <p:tgtEl>
                                          <p:spTgt spid="38">
                                            <p:txEl>
                                              <p:pRg st="1" end="1"/>
                                            </p:txEl>
                                          </p:spTgt>
                                        </p:tgtEl>
                                      </p:cBhvr>
                                    </p:animEffect>
                                    <p:set>
                                      <p:cBhvr>
                                        <p:cTn id="436" dur="1" fill="hold">
                                          <p:stCondLst>
                                            <p:cond delay="499"/>
                                          </p:stCondLst>
                                        </p:cTn>
                                        <p:tgtEl>
                                          <p:spTgt spid="38">
                                            <p:txEl>
                                              <p:pRg st="1" end="1"/>
                                            </p:txEl>
                                          </p:spTgt>
                                        </p:tgtEl>
                                        <p:attrNameLst>
                                          <p:attrName>style.visibility</p:attrName>
                                        </p:attrNameLst>
                                      </p:cBhvr>
                                      <p:to>
                                        <p:strVal val="hidden"/>
                                      </p:to>
                                    </p:set>
                                  </p:childTnLst>
                                </p:cTn>
                              </p:par>
                              <p:par>
                                <p:cTn id="437" presetID="10" presetClass="exit" presetSubtype="0" fill="hold" grpId="3" nodeType="withEffect">
                                  <p:stCondLst>
                                    <p:cond delay="0"/>
                                  </p:stCondLst>
                                  <p:childTnLst>
                                    <p:animEffect transition="out" filter="fade">
                                      <p:cBhvr>
                                        <p:cTn id="438" dur="500"/>
                                        <p:tgtEl>
                                          <p:spTgt spid="38">
                                            <p:txEl>
                                              <p:pRg st="2" end="2"/>
                                            </p:txEl>
                                          </p:spTgt>
                                        </p:tgtEl>
                                      </p:cBhvr>
                                    </p:animEffect>
                                    <p:set>
                                      <p:cBhvr>
                                        <p:cTn id="439" dur="1" fill="hold">
                                          <p:stCondLst>
                                            <p:cond delay="499"/>
                                          </p:stCondLst>
                                        </p:cTn>
                                        <p:tgtEl>
                                          <p:spTgt spid="38">
                                            <p:txEl>
                                              <p:pRg st="2" end="2"/>
                                            </p:txEl>
                                          </p:spTgt>
                                        </p:tgtEl>
                                        <p:attrNameLst>
                                          <p:attrName>style.visibility</p:attrName>
                                        </p:attrNameLst>
                                      </p:cBhvr>
                                      <p:to>
                                        <p:strVal val="hidden"/>
                                      </p:to>
                                    </p:set>
                                  </p:childTnLst>
                                </p:cTn>
                              </p:par>
                              <p:par>
                                <p:cTn id="440" presetID="10" presetClass="exit" presetSubtype="0" fill="hold" grpId="3" nodeType="withEffect">
                                  <p:stCondLst>
                                    <p:cond delay="0"/>
                                  </p:stCondLst>
                                  <p:childTnLst>
                                    <p:animEffect transition="out" filter="fade">
                                      <p:cBhvr>
                                        <p:cTn id="441" dur="500"/>
                                        <p:tgtEl>
                                          <p:spTgt spid="38">
                                            <p:txEl>
                                              <p:pRg st="3" end="3"/>
                                            </p:txEl>
                                          </p:spTgt>
                                        </p:tgtEl>
                                      </p:cBhvr>
                                    </p:animEffect>
                                    <p:set>
                                      <p:cBhvr>
                                        <p:cTn id="442" dur="1" fill="hold">
                                          <p:stCondLst>
                                            <p:cond delay="499"/>
                                          </p:stCondLst>
                                        </p:cTn>
                                        <p:tgtEl>
                                          <p:spTgt spid="38">
                                            <p:txEl>
                                              <p:pRg st="3" end="3"/>
                                            </p:txEl>
                                          </p:spTgt>
                                        </p:tgtEl>
                                        <p:attrNameLst>
                                          <p:attrName>style.visibility</p:attrName>
                                        </p:attrNameLst>
                                      </p:cBhvr>
                                      <p:to>
                                        <p:strVal val="hidden"/>
                                      </p:to>
                                    </p:set>
                                  </p:childTnLst>
                                </p:cTn>
                              </p:par>
                              <p:par>
                                <p:cTn id="443" presetID="10" presetClass="exit" presetSubtype="0" fill="hold" grpId="3" nodeType="withEffect">
                                  <p:stCondLst>
                                    <p:cond delay="0"/>
                                  </p:stCondLst>
                                  <p:childTnLst>
                                    <p:animEffect transition="out" filter="fade">
                                      <p:cBhvr>
                                        <p:cTn id="444" dur="500"/>
                                        <p:tgtEl>
                                          <p:spTgt spid="38">
                                            <p:txEl>
                                              <p:pRg st="4" end="4"/>
                                            </p:txEl>
                                          </p:spTgt>
                                        </p:tgtEl>
                                      </p:cBhvr>
                                    </p:animEffect>
                                    <p:set>
                                      <p:cBhvr>
                                        <p:cTn id="445" dur="1" fill="hold">
                                          <p:stCondLst>
                                            <p:cond delay="499"/>
                                          </p:stCondLst>
                                        </p:cTn>
                                        <p:tgtEl>
                                          <p:spTgt spid="38">
                                            <p:txEl>
                                              <p:pRg st="4" end="4"/>
                                            </p:txEl>
                                          </p:spTgt>
                                        </p:tgtEl>
                                        <p:attrNameLst>
                                          <p:attrName>style.visibility</p:attrName>
                                        </p:attrNameLst>
                                      </p:cBhvr>
                                      <p:to>
                                        <p:strVal val="hidden"/>
                                      </p:to>
                                    </p:set>
                                  </p:childTnLst>
                                </p:cTn>
                              </p:par>
                              <p:par>
                                <p:cTn id="446" presetID="10" presetClass="exit" presetSubtype="0" fill="hold" grpId="3" nodeType="withEffect">
                                  <p:stCondLst>
                                    <p:cond delay="0"/>
                                  </p:stCondLst>
                                  <p:childTnLst>
                                    <p:animEffect transition="out" filter="fade">
                                      <p:cBhvr>
                                        <p:cTn id="447" dur="500"/>
                                        <p:tgtEl>
                                          <p:spTgt spid="38">
                                            <p:bg/>
                                          </p:spTgt>
                                        </p:tgtEl>
                                      </p:cBhvr>
                                    </p:animEffect>
                                    <p:set>
                                      <p:cBhvr>
                                        <p:cTn id="448" dur="1" fill="hold">
                                          <p:stCondLst>
                                            <p:cond delay="499"/>
                                          </p:stCondLst>
                                        </p:cTn>
                                        <p:tgtEl>
                                          <p:spTgt spid="38">
                                            <p:bg/>
                                          </p:spTgt>
                                        </p:tgtEl>
                                        <p:attrNameLst>
                                          <p:attrName>style.visibility</p:attrName>
                                        </p:attrNameLst>
                                      </p:cBhvr>
                                      <p:to>
                                        <p:strVal val="hidden"/>
                                      </p:to>
                                    </p:set>
                                  </p:childTnLst>
                                </p:cTn>
                              </p:par>
                            </p:childTnLst>
                          </p:cTn>
                        </p:par>
                      </p:childTnLst>
                    </p:cTn>
                  </p:par>
                  <p:par>
                    <p:cTn id="449" fill="hold">
                      <p:stCondLst>
                        <p:cond delay="indefinite"/>
                      </p:stCondLst>
                      <p:childTnLst>
                        <p:par>
                          <p:cTn id="450" fill="hold">
                            <p:stCondLst>
                              <p:cond delay="0"/>
                            </p:stCondLst>
                            <p:childTnLst>
                              <p:par>
                                <p:cTn id="451" presetID="10" presetClass="entr" presetSubtype="0" fill="hold" grpId="0" nodeType="clickEffect">
                                  <p:stCondLst>
                                    <p:cond delay="0"/>
                                  </p:stCondLst>
                                  <p:childTnLst>
                                    <p:set>
                                      <p:cBhvr>
                                        <p:cTn id="452" dur="1" fill="hold">
                                          <p:stCondLst>
                                            <p:cond delay="0"/>
                                          </p:stCondLst>
                                        </p:cTn>
                                        <p:tgtEl>
                                          <p:spTgt spid="214019">
                                            <p:txEl>
                                              <p:pRg st="11" end="11"/>
                                            </p:txEl>
                                          </p:spTgt>
                                        </p:tgtEl>
                                        <p:attrNameLst>
                                          <p:attrName>style.visibility</p:attrName>
                                        </p:attrNameLst>
                                      </p:cBhvr>
                                      <p:to>
                                        <p:strVal val="visible"/>
                                      </p:to>
                                    </p:set>
                                    <p:animEffect transition="in" filter="fade">
                                      <p:cBhvr>
                                        <p:cTn id="453" dur="2000"/>
                                        <p:tgtEl>
                                          <p:spTgt spid="214019">
                                            <p:txEl>
                                              <p:pRg st="11" end="11"/>
                                            </p:txEl>
                                          </p:spTgt>
                                        </p:tgtEl>
                                      </p:cBhvr>
                                    </p:animEffect>
                                  </p:childTnLst>
                                </p:cTn>
                              </p:par>
                            </p:childTnLst>
                          </p:cTn>
                        </p:par>
                      </p:childTnLst>
                    </p:cTn>
                  </p:par>
                  <p:par>
                    <p:cTn id="454" fill="hold">
                      <p:stCondLst>
                        <p:cond delay="indefinite"/>
                      </p:stCondLst>
                      <p:childTnLst>
                        <p:par>
                          <p:cTn id="455" fill="hold">
                            <p:stCondLst>
                              <p:cond delay="0"/>
                            </p:stCondLst>
                            <p:childTnLst>
                              <p:par>
                                <p:cTn id="456" presetID="10" presetClass="entr" presetSubtype="0" fill="hold" grpId="0" nodeType="clickEffect">
                                  <p:stCondLst>
                                    <p:cond delay="0"/>
                                  </p:stCondLst>
                                  <p:childTnLst>
                                    <p:set>
                                      <p:cBhvr>
                                        <p:cTn id="457" dur="1" fill="hold">
                                          <p:stCondLst>
                                            <p:cond delay="0"/>
                                          </p:stCondLst>
                                        </p:cTn>
                                        <p:tgtEl>
                                          <p:spTgt spid="214019">
                                            <p:txEl>
                                              <p:pRg st="12" end="12"/>
                                            </p:txEl>
                                          </p:spTgt>
                                        </p:tgtEl>
                                        <p:attrNameLst>
                                          <p:attrName>style.visibility</p:attrName>
                                        </p:attrNameLst>
                                      </p:cBhvr>
                                      <p:to>
                                        <p:strVal val="visible"/>
                                      </p:to>
                                    </p:set>
                                    <p:animEffect transition="in" filter="fade">
                                      <p:cBhvr>
                                        <p:cTn id="458" dur="2000"/>
                                        <p:tgtEl>
                                          <p:spTgt spid="214019">
                                            <p:txEl>
                                              <p:pRg st="12" end="12"/>
                                            </p:txEl>
                                          </p:spTgt>
                                        </p:tgtEl>
                                      </p:cBhvr>
                                    </p:animEffect>
                                  </p:childTnLst>
                                </p:cTn>
                              </p:par>
                            </p:childTnLst>
                          </p:cTn>
                        </p:par>
                      </p:childTnLst>
                    </p:cTn>
                  </p:par>
                  <p:par>
                    <p:cTn id="459" fill="hold">
                      <p:stCondLst>
                        <p:cond delay="indefinite"/>
                      </p:stCondLst>
                      <p:childTnLst>
                        <p:par>
                          <p:cTn id="460" fill="hold">
                            <p:stCondLst>
                              <p:cond delay="0"/>
                            </p:stCondLst>
                            <p:childTnLst>
                              <p:par>
                                <p:cTn id="461" presetID="10" presetClass="entr" presetSubtype="0" fill="hold" grpId="0" nodeType="clickEffect">
                                  <p:stCondLst>
                                    <p:cond delay="0"/>
                                  </p:stCondLst>
                                  <p:childTnLst>
                                    <p:set>
                                      <p:cBhvr>
                                        <p:cTn id="462" dur="1" fill="hold">
                                          <p:stCondLst>
                                            <p:cond delay="0"/>
                                          </p:stCondLst>
                                        </p:cTn>
                                        <p:tgtEl>
                                          <p:spTgt spid="39">
                                            <p:txEl>
                                              <p:pRg st="0" end="0"/>
                                            </p:txEl>
                                          </p:spTgt>
                                        </p:tgtEl>
                                        <p:attrNameLst>
                                          <p:attrName>style.visibility</p:attrName>
                                        </p:attrNameLst>
                                      </p:cBhvr>
                                      <p:to>
                                        <p:strVal val="visible"/>
                                      </p:to>
                                    </p:set>
                                    <p:animEffect transition="in" filter="fade">
                                      <p:cBhvr>
                                        <p:cTn id="463" dur="500"/>
                                        <p:tgtEl>
                                          <p:spTgt spid="39">
                                            <p:txEl>
                                              <p:pRg st="0" end="0"/>
                                            </p:txEl>
                                          </p:spTgt>
                                        </p:tgtEl>
                                      </p:cBhvr>
                                    </p:animEffect>
                                  </p:childTnLst>
                                </p:cTn>
                              </p:par>
                            </p:childTnLst>
                          </p:cTn>
                        </p:par>
                      </p:childTnLst>
                    </p:cTn>
                  </p:par>
                  <p:par>
                    <p:cTn id="464" fill="hold">
                      <p:stCondLst>
                        <p:cond delay="indefinite"/>
                      </p:stCondLst>
                      <p:childTnLst>
                        <p:par>
                          <p:cTn id="465" fill="hold">
                            <p:stCondLst>
                              <p:cond delay="0"/>
                            </p:stCondLst>
                            <p:childTnLst>
                              <p:par>
                                <p:cTn id="466" presetID="10" presetClass="entr" presetSubtype="0" fill="hold" grpId="0" nodeType="clickEffect">
                                  <p:stCondLst>
                                    <p:cond delay="0"/>
                                  </p:stCondLst>
                                  <p:childTnLst>
                                    <p:set>
                                      <p:cBhvr>
                                        <p:cTn id="467" dur="1" fill="hold">
                                          <p:stCondLst>
                                            <p:cond delay="0"/>
                                          </p:stCondLst>
                                        </p:cTn>
                                        <p:tgtEl>
                                          <p:spTgt spid="39">
                                            <p:bg/>
                                          </p:spTgt>
                                        </p:tgtEl>
                                        <p:attrNameLst>
                                          <p:attrName>style.visibility</p:attrName>
                                        </p:attrNameLst>
                                      </p:cBhvr>
                                      <p:to>
                                        <p:strVal val="visible"/>
                                      </p:to>
                                    </p:set>
                                    <p:animEffect transition="in" filter="fade">
                                      <p:cBhvr>
                                        <p:cTn id="468" dur="500"/>
                                        <p:tgtEl>
                                          <p:spTgt spid="39">
                                            <p:bg/>
                                          </p:spTgt>
                                        </p:tgtEl>
                                      </p:cBhvr>
                                    </p:animEffect>
                                  </p:childTnLst>
                                </p:cTn>
                              </p:par>
                            </p:childTnLst>
                          </p:cTn>
                        </p:par>
                      </p:childTnLst>
                    </p:cTn>
                  </p:par>
                  <p:par>
                    <p:cTn id="469" fill="hold">
                      <p:stCondLst>
                        <p:cond delay="indefinite"/>
                      </p:stCondLst>
                      <p:childTnLst>
                        <p:par>
                          <p:cTn id="470" fill="hold">
                            <p:stCondLst>
                              <p:cond delay="0"/>
                            </p:stCondLst>
                            <p:childTnLst>
                              <p:par>
                                <p:cTn id="471" presetID="10" presetClass="entr" presetSubtype="0" fill="hold" nodeType="clickEffect">
                                  <p:stCondLst>
                                    <p:cond delay="0"/>
                                  </p:stCondLst>
                                  <p:childTnLst>
                                    <p:set>
                                      <p:cBhvr>
                                        <p:cTn id="472" dur="1" fill="hold">
                                          <p:stCondLst>
                                            <p:cond delay="0"/>
                                          </p:stCondLst>
                                        </p:cTn>
                                        <p:tgtEl>
                                          <p:spTgt spid="6"/>
                                        </p:tgtEl>
                                        <p:attrNameLst>
                                          <p:attrName>style.visibility</p:attrName>
                                        </p:attrNameLst>
                                      </p:cBhvr>
                                      <p:to>
                                        <p:strVal val="visible"/>
                                      </p:to>
                                    </p:set>
                                    <p:animEffect transition="in" filter="fade">
                                      <p:cBhvr>
                                        <p:cTn id="473" dur="500"/>
                                        <p:tgtEl>
                                          <p:spTgt spid="6"/>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nodeType="clickEffect">
                                  <p:stCondLst>
                                    <p:cond delay="0"/>
                                  </p:stCondLst>
                                  <p:childTnLst>
                                    <p:animEffect transition="out" filter="fade">
                                      <p:cBhvr>
                                        <p:cTn id="477" dur="500"/>
                                        <p:tgtEl>
                                          <p:spTgt spid="6"/>
                                        </p:tgtEl>
                                      </p:cBhvr>
                                    </p:animEffect>
                                    <p:set>
                                      <p:cBhvr>
                                        <p:cTn id="478" dur="1" fill="hold">
                                          <p:stCondLst>
                                            <p:cond delay="499"/>
                                          </p:stCondLst>
                                        </p:cTn>
                                        <p:tgtEl>
                                          <p:spTgt spid="6"/>
                                        </p:tgtEl>
                                        <p:attrNameLst>
                                          <p:attrName>style.visibility</p:attrName>
                                        </p:attrNameLst>
                                      </p:cBhvr>
                                      <p:to>
                                        <p:strVal val="hidden"/>
                                      </p:to>
                                    </p:set>
                                  </p:childTnLst>
                                </p:cTn>
                              </p:par>
                            </p:childTnLst>
                          </p:cTn>
                        </p:par>
                      </p:childTnLst>
                    </p:cTn>
                  </p:par>
                  <p:par>
                    <p:cTn id="479" fill="hold">
                      <p:stCondLst>
                        <p:cond delay="indefinite"/>
                      </p:stCondLst>
                      <p:childTnLst>
                        <p:par>
                          <p:cTn id="480" fill="hold">
                            <p:stCondLst>
                              <p:cond delay="0"/>
                            </p:stCondLst>
                            <p:childTnLst>
                              <p:par>
                                <p:cTn id="481" presetID="10" presetClass="entr" presetSubtype="0" fill="hold" grpId="0" nodeType="clickEffect">
                                  <p:stCondLst>
                                    <p:cond delay="0"/>
                                  </p:stCondLst>
                                  <p:childTnLst>
                                    <p:set>
                                      <p:cBhvr>
                                        <p:cTn id="482" dur="1" fill="hold">
                                          <p:stCondLst>
                                            <p:cond delay="0"/>
                                          </p:stCondLst>
                                        </p:cTn>
                                        <p:tgtEl>
                                          <p:spTgt spid="39">
                                            <p:txEl>
                                              <p:pRg st="1" end="1"/>
                                            </p:txEl>
                                          </p:spTgt>
                                        </p:tgtEl>
                                        <p:attrNameLst>
                                          <p:attrName>style.visibility</p:attrName>
                                        </p:attrNameLst>
                                      </p:cBhvr>
                                      <p:to>
                                        <p:strVal val="visible"/>
                                      </p:to>
                                    </p:set>
                                    <p:animEffect transition="in" filter="fade">
                                      <p:cBhvr>
                                        <p:cTn id="483" dur="500"/>
                                        <p:tgtEl>
                                          <p:spTgt spid="39">
                                            <p:txEl>
                                              <p:pRg st="1" end="1"/>
                                            </p:txEl>
                                          </p:spTgt>
                                        </p:tgtEl>
                                      </p:cBhvr>
                                    </p:animEffect>
                                  </p:childTnLst>
                                </p:cTn>
                              </p:par>
                            </p:childTnLst>
                          </p:cTn>
                        </p:par>
                      </p:childTnLst>
                    </p:cTn>
                  </p:par>
                  <p:par>
                    <p:cTn id="484" fill="hold">
                      <p:stCondLst>
                        <p:cond delay="indefinite"/>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39">
                                            <p:txEl>
                                              <p:pRg st="2" end="2"/>
                                            </p:txEl>
                                          </p:spTgt>
                                        </p:tgtEl>
                                        <p:attrNameLst>
                                          <p:attrName>style.visibility</p:attrName>
                                        </p:attrNameLst>
                                      </p:cBhvr>
                                      <p:to>
                                        <p:strVal val="visible"/>
                                      </p:to>
                                    </p:set>
                                    <p:animEffect transition="in" filter="fade">
                                      <p:cBhvr>
                                        <p:cTn id="488" dur="500"/>
                                        <p:tgtEl>
                                          <p:spTgt spid="39">
                                            <p:txEl>
                                              <p:pRg st="2" end="2"/>
                                            </p:txEl>
                                          </p:spTgt>
                                        </p:tgtEl>
                                      </p:cBhvr>
                                    </p:animEffect>
                                  </p:childTnLst>
                                </p:cTn>
                              </p:par>
                            </p:childTnLst>
                          </p:cTn>
                        </p:par>
                      </p:childTnLst>
                    </p:cTn>
                  </p:par>
                  <p:par>
                    <p:cTn id="489" fill="hold">
                      <p:stCondLst>
                        <p:cond delay="indefinite"/>
                      </p:stCondLst>
                      <p:childTnLst>
                        <p:par>
                          <p:cTn id="490" fill="hold">
                            <p:stCondLst>
                              <p:cond delay="0"/>
                            </p:stCondLst>
                            <p:childTnLst>
                              <p:par>
                                <p:cTn id="491" presetID="10" presetClass="entr" presetSubtype="0" fill="hold" grpId="0" nodeType="clickEffect">
                                  <p:stCondLst>
                                    <p:cond delay="0"/>
                                  </p:stCondLst>
                                  <p:childTnLst>
                                    <p:set>
                                      <p:cBhvr>
                                        <p:cTn id="492" dur="1" fill="hold">
                                          <p:stCondLst>
                                            <p:cond delay="0"/>
                                          </p:stCondLst>
                                        </p:cTn>
                                        <p:tgtEl>
                                          <p:spTgt spid="39">
                                            <p:txEl>
                                              <p:pRg st="3" end="3"/>
                                            </p:txEl>
                                          </p:spTgt>
                                        </p:tgtEl>
                                        <p:attrNameLst>
                                          <p:attrName>style.visibility</p:attrName>
                                        </p:attrNameLst>
                                      </p:cBhvr>
                                      <p:to>
                                        <p:strVal val="visible"/>
                                      </p:to>
                                    </p:set>
                                    <p:animEffect transition="in" filter="fade">
                                      <p:cBhvr>
                                        <p:cTn id="493" dur="500"/>
                                        <p:tgtEl>
                                          <p:spTgt spid="39">
                                            <p:txEl>
                                              <p:pRg st="3" end="3"/>
                                            </p:txEl>
                                          </p:spTgt>
                                        </p:tgtEl>
                                      </p:cBhvr>
                                    </p:animEffect>
                                  </p:childTnLst>
                                </p:cTn>
                              </p:par>
                            </p:childTnLst>
                          </p:cTn>
                        </p:par>
                      </p:childTnLst>
                    </p:cTn>
                  </p:par>
                  <p:par>
                    <p:cTn id="494" fill="hold">
                      <p:stCondLst>
                        <p:cond delay="indefinite"/>
                      </p:stCondLst>
                      <p:childTnLst>
                        <p:par>
                          <p:cTn id="495" fill="hold">
                            <p:stCondLst>
                              <p:cond delay="0"/>
                            </p:stCondLst>
                            <p:childTnLst>
                              <p:par>
                                <p:cTn id="496" presetID="10" presetClass="exit" presetSubtype="0" fill="hold" grpId="1" nodeType="clickEffect">
                                  <p:stCondLst>
                                    <p:cond delay="0"/>
                                  </p:stCondLst>
                                  <p:childTnLst>
                                    <p:animEffect transition="out" filter="fade">
                                      <p:cBhvr>
                                        <p:cTn id="497" dur="500"/>
                                        <p:tgtEl>
                                          <p:spTgt spid="39">
                                            <p:txEl>
                                              <p:pRg st="0" end="0"/>
                                            </p:txEl>
                                          </p:spTgt>
                                        </p:tgtEl>
                                      </p:cBhvr>
                                    </p:animEffect>
                                    <p:set>
                                      <p:cBhvr>
                                        <p:cTn id="498" dur="1" fill="hold">
                                          <p:stCondLst>
                                            <p:cond delay="499"/>
                                          </p:stCondLst>
                                        </p:cTn>
                                        <p:tgtEl>
                                          <p:spTgt spid="39">
                                            <p:txEl>
                                              <p:pRg st="0" end="0"/>
                                            </p:txEl>
                                          </p:spTgt>
                                        </p:tgtEl>
                                        <p:attrNameLst>
                                          <p:attrName>style.visibility</p:attrName>
                                        </p:attrNameLst>
                                      </p:cBhvr>
                                      <p:to>
                                        <p:strVal val="hidden"/>
                                      </p:to>
                                    </p:set>
                                  </p:childTnLst>
                                </p:cTn>
                              </p:par>
                              <p:par>
                                <p:cTn id="499" presetID="10" presetClass="exit" presetSubtype="0" fill="hold" grpId="1" nodeType="withEffect">
                                  <p:stCondLst>
                                    <p:cond delay="0"/>
                                  </p:stCondLst>
                                  <p:childTnLst>
                                    <p:animEffect transition="out" filter="fade">
                                      <p:cBhvr>
                                        <p:cTn id="500" dur="500"/>
                                        <p:tgtEl>
                                          <p:spTgt spid="39">
                                            <p:txEl>
                                              <p:pRg st="1" end="1"/>
                                            </p:txEl>
                                          </p:spTgt>
                                        </p:tgtEl>
                                      </p:cBhvr>
                                    </p:animEffect>
                                    <p:set>
                                      <p:cBhvr>
                                        <p:cTn id="501" dur="1" fill="hold">
                                          <p:stCondLst>
                                            <p:cond delay="499"/>
                                          </p:stCondLst>
                                        </p:cTn>
                                        <p:tgtEl>
                                          <p:spTgt spid="39">
                                            <p:txEl>
                                              <p:pRg st="1" end="1"/>
                                            </p:txEl>
                                          </p:spTgt>
                                        </p:tgtEl>
                                        <p:attrNameLst>
                                          <p:attrName>style.visibility</p:attrName>
                                        </p:attrNameLst>
                                      </p:cBhvr>
                                      <p:to>
                                        <p:strVal val="hidden"/>
                                      </p:to>
                                    </p:set>
                                  </p:childTnLst>
                                </p:cTn>
                              </p:par>
                              <p:par>
                                <p:cTn id="502" presetID="10" presetClass="exit" presetSubtype="0" fill="hold" grpId="1" nodeType="withEffect">
                                  <p:stCondLst>
                                    <p:cond delay="0"/>
                                  </p:stCondLst>
                                  <p:childTnLst>
                                    <p:animEffect transition="out" filter="fade">
                                      <p:cBhvr>
                                        <p:cTn id="503" dur="500"/>
                                        <p:tgtEl>
                                          <p:spTgt spid="39">
                                            <p:txEl>
                                              <p:pRg st="2" end="2"/>
                                            </p:txEl>
                                          </p:spTgt>
                                        </p:tgtEl>
                                      </p:cBhvr>
                                    </p:animEffect>
                                    <p:set>
                                      <p:cBhvr>
                                        <p:cTn id="504" dur="1" fill="hold">
                                          <p:stCondLst>
                                            <p:cond delay="499"/>
                                          </p:stCondLst>
                                        </p:cTn>
                                        <p:tgtEl>
                                          <p:spTgt spid="39">
                                            <p:txEl>
                                              <p:pRg st="2" end="2"/>
                                            </p:txEl>
                                          </p:spTgt>
                                        </p:tgtEl>
                                        <p:attrNameLst>
                                          <p:attrName>style.visibility</p:attrName>
                                        </p:attrNameLst>
                                      </p:cBhvr>
                                      <p:to>
                                        <p:strVal val="hidden"/>
                                      </p:to>
                                    </p:set>
                                  </p:childTnLst>
                                </p:cTn>
                              </p:par>
                              <p:par>
                                <p:cTn id="505" presetID="10" presetClass="exit" presetSubtype="0" fill="hold" grpId="1" nodeType="withEffect">
                                  <p:stCondLst>
                                    <p:cond delay="0"/>
                                  </p:stCondLst>
                                  <p:childTnLst>
                                    <p:animEffect transition="out" filter="fade">
                                      <p:cBhvr>
                                        <p:cTn id="506" dur="500"/>
                                        <p:tgtEl>
                                          <p:spTgt spid="39">
                                            <p:txEl>
                                              <p:pRg st="3" end="3"/>
                                            </p:txEl>
                                          </p:spTgt>
                                        </p:tgtEl>
                                      </p:cBhvr>
                                    </p:animEffect>
                                    <p:set>
                                      <p:cBhvr>
                                        <p:cTn id="507" dur="1" fill="hold">
                                          <p:stCondLst>
                                            <p:cond delay="499"/>
                                          </p:stCondLst>
                                        </p:cTn>
                                        <p:tgtEl>
                                          <p:spTgt spid="39">
                                            <p:txEl>
                                              <p:pRg st="3" end="3"/>
                                            </p:txEl>
                                          </p:spTgt>
                                        </p:tgtEl>
                                        <p:attrNameLst>
                                          <p:attrName>style.visibility</p:attrName>
                                        </p:attrNameLst>
                                      </p:cBhvr>
                                      <p:to>
                                        <p:strVal val="hidden"/>
                                      </p:to>
                                    </p:set>
                                  </p:childTnLst>
                                </p:cTn>
                              </p:par>
                              <p:par>
                                <p:cTn id="508" presetID="10" presetClass="exit" presetSubtype="0" fill="hold" grpId="1" nodeType="withEffect">
                                  <p:stCondLst>
                                    <p:cond delay="0"/>
                                  </p:stCondLst>
                                  <p:childTnLst>
                                    <p:animEffect transition="out" filter="fade">
                                      <p:cBhvr>
                                        <p:cTn id="509" dur="500"/>
                                        <p:tgtEl>
                                          <p:spTgt spid="39">
                                            <p:bg/>
                                          </p:spTgt>
                                        </p:tgtEl>
                                      </p:cBhvr>
                                    </p:animEffect>
                                    <p:set>
                                      <p:cBhvr>
                                        <p:cTn id="510" dur="1" fill="hold">
                                          <p:stCondLst>
                                            <p:cond delay="499"/>
                                          </p:stCondLst>
                                        </p:cTn>
                                        <p:tgtEl>
                                          <p:spTgt spid="39">
                                            <p:bg/>
                                          </p:spTgt>
                                        </p:tgtEl>
                                        <p:attrNameLst>
                                          <p:attrName>style.visibility</p:attrName>
                                        </p:attrNameLst>
                                      </p:cBhvr>
                                      <p:to>
                                        <p:strVal val="hidden"/>
                                      </p:to>
                                    </p:set>
                                  </p:childTnLst>
                                </p:cTn>
                              </p:par>
                            </p:childTnLst>
                          </p:cTn>
                        </p:par>
                      </p:childTnLst>
                    </p:cTn>
                  </p:par>
                  <p:par>
                    <p:cTn id="511" fill="hold">
                      <p:stCondLst>
                        <p:cond delay="indefinite"/>
                      </p:stCondLst>
                      <p:childTnLst>
                        <p:par>
                          <p:cTn id="512" fill="hold">
                            <p:stCondLst>
                              <p:cond delay="0"/>
                            </p:stCondLst>
                            <p:childTnLst>
                              <p:par>
                                <p:cTn id="513" presetID="10" presetClass="entr" presetSubtype="0" fill="hold" nodeType="clickEffect">
                                  <p:stCondLst>
                                    <p:cond delay="0"/>
                                  </p:stCondLst>
                                  <p:childTnLst>
                                    <p:set>
                                      <p:cBhvr>
                                        <p:cTn id="514" dur="1" fill="hold">
                                          <p:stCondLst>
                                            <p:cond delay="0"/>
                                          </p:stCondLst>
                                        </p:cTn>
                                        <p:tgtEl>
                                          <p:spTgt spid="2052"/>
                                        </p:tgtEl>
                                        <p:attrNameLst>
                                          <p:attrName>style.visibility</p:attrName>
                                        </p:attrNameLst>
                                      </p:cBhvr>
                                      <p:to>
                                        <p:strVal val="visible"/>
                                      </p:to>
                                    </p:set>
                                    <p:animEffect transition="in" filter="fade">
                                      <p:cBhvr>
                                        <p:cTn id="5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uiExpand="1" build="p"/>
      <p:bldP spid="2" grpId="0" uiExpand="1"/>
      <p:bldP spid="2" grpId="1" uiExpand="1"/>
      <p:bldP spid="28" grpId="0" uiExpand="1"/>
      <p:bldP spid="28" grpId="1" uiExpand="1"/>
      <p:bldP spid="3" grpId="0" uiExpand="1" build="p" animBg="1"/>
      <p:bldP spid="3" grpId="1" build="allAtOnce" animBg="1"/>
      <p:bldP spid="4" grpId="0" uiExpand="1" animBg="1"/>
      <p:bldP spid="4" grpId="1" uiExpand="1" animBg="1"/>
      <p:bldP spid="34" grpId="0" uiExpand="1" animBg="1"/>
      <p:bldP spid="34" grpId="1" uiExpand="1" animBg="1"/>
      <p:bldP spid="36" grpId="0" uiExpand="1" build="p" animBg="1"/>
      <p:bldP spid="36" grpId="1" build="allAtOnce" animBg="1"/>
      <p:bldP spid="38" grpId="2" uiExpand="1" build="p" animBg="1"/>
      <p:bldP spid="38" grpId="3" build="allAtOnce" animBg="1"/>
      <p:bldP spid="39" grpId="0" uiExpand="1" build="p" animBg="1"/>
      <p:bldP spid="39" grpId="1"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5B9C442-F827-4F15-82D3-8CED6B5EA02C}" type="slidenum">
              <a:rPr lang="en-US" altLang="en-US" b="0"/>
              <a:pPr eaLnBrk="1" hangingPunct="1"/>
              <a:t>28</a:t>
            </a:fld>
            <a:endParaRPr lang="en-US" altLang="en-US" b="0"/>
          </a:p>
        </p:txBody>
      </p:sp>
      <p:sp>
        <p:nvSpPr>
          <p:cNvPr id="120835" name="Rectangle 2"/>
          <p:cNvSpPr>
            <a:spLocks noGrp="1" noChangeArrowheads="1"/>
          </p:cNvSpPr>
          <p:nvPr>
            <p:ph type="title"/>
          </p:nvPr>
        </p:nvSpPr>
        <p:spPr/>
        <p:txBody>
          <a:bodyPr/>
          <a:lstStyle/>
          <a:p>
            <a:r>
              <a:rPr lang="en-US" altLang="en-US" smtClean="0"/>
              <a:t>What’s in a cigarette?</a:t>
            </a:r>
          </a:p>
        </p:txBody>
      </p:sp>
      <p:sp>
        <p:nvSpPr>
          <p:cNvPr id="215043" name="Rectangle 3"/>
          <p:cNvSpPr>
            <a:spLocks noGrp="1" noChangeArrowheads="1"/>
          </p:cNvSpPr>
          <p:nvPr>
            <p:ph type="body" idx="1"/>
          </p:nvPr>
        </p:nvSpPr>
        <p:spPr/>
        <p:txBody>
          <a:bodyPr/>
          <a:lstStyle/>
          <a:p>
            <a:pPr>
              <a:lnSpc>
                <a:spcPct val="90000"/>
              </a:lnSpc>
            </a:pPr>
            <a:r>
              <a:rPr lang="en-US" altLang="en-US" b="1" smtClean="0"/>
              <a:t>Other poisons in cigarette smoke.</a:t>
            </a:r>
          </a:p>
          <a:p>
            <a:pPr lvl="1">
              <a:lnSpc>
                <a:spcPct val="90000"/>
              </a:lnSpc>
            </a:pPr>
            <a:r>
              <a:rPr lang="en-US" altLang="en-US" b="1" smtClean="0">
                <a:hlinkClick r:id="" action="ppaction://noaction"/>
              </a:rPr>
              <a:t>Hydrogen cyanide</a:t>
            </a:r>
            <a:r>
              <a:rPr lang="en-US" altLang="en-US" b="1" smtClean="0"/>
              <a:t> - used as an industrial pesticide </a:t>
            </a:r>
          </a:p>
          <a:p>
            <a:pPr lvl="1">
              <a:lnSpc>
                <a:spcPct val="90000"/>
              </a:lnSpc>
            </a:pPr>
            <a:r>
              <a:rPr lang="en-US" altLang="en-US" b="1" smtClean="0">
                <a:hlinkClick r:id="" action="ppaction://noaction"/>
              </a:rPr>
              <a:t>Carbon monoxide</a:t>
            </a:r>
            <a:r>
              <a:rPr lang="en-US" altLang="en-US" b="1" smtClean="0"/>
              <a:t> - found in car exhausts and used in chemicals manufacturing </a:t>
            </a:r>
          </a:p>
          <a:p>
            <a:pPr lvl="1">
              <a:lnSpc>
                <a:spcPct val="90000"/>
              </a:lnSpc>
            </a:pPr>
            <a:r>
              <a:rPr lang="en-US" altLang="en-US" b="1" smtClean="0">
                <a:hlinkClick r:id="" action="ppaction://noaction"/>
              </a:rPr>
              <a:t>Nitrogen oxides</a:t>
            </a:r>
            <a:r>
              <a:rPr lang="en-US" altLang="en-US" b="1" smtClean="0"/>
              <a:t> - a major component of smog </a:t>
            </a:r>
          </a:p>
          <a:p>
            <a:pPr lvl="1">
              <a:lnSpc>
                <a:spcPct val="90000"/>
              </a:lnSpc>
            </a:pPr>
            <a:r>
              <a:rPr lang="en-US" altLang="en-US" b="1" smtClean="0">
                <a:hlinkClick r:id="" action="ppaction://noaction"/>
              </a:rPr>
              <a:t>Ammonia</a:t>
            </a:r>
            <a:r>
              <a:rPr lang="en-US" altLang="en-US" b="1" smtClean="0"/>
              <a:t> - used to make fertilisers and explosives </a:t>
            </a:r>
          </a:p>
          <a:p>
            <a:pPr lvl="1">
              <a:lnSpc>
                <a:spcPct val="90000"/>
              </a:lnSpc>
            </a:pPr>
            <a:r>
              <a:rPr lang="en-US" altLang="en-US" b="1" smtClean="0">
                <a:hlinkClick r:id="" action="ppaction://noaction"/>
              </a:rPr>
              <a:t>More poisons</a:t>
            </a:r>
            <a:endParaRPr lang="en-US" altLang="en-US" b="1" smtClean="0"/>
          </a:p>
        </p:txBody>
      </p:sp>
    </p:spTree>
    <p:extLst>
      <p:ext uri="{BB962C8B-B14F-4D97-AF65-F5344CB8AC3E}">
        <p14:creationId xmlns:p14="http://schemas.microsoft.com/office/powerpoint/2010/main" val="2443369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Effect transition="in" filter="fade">
                                      <p:cBhvr>
                                        <p:cTn id="7" dur="2000"/>
                                        <p:tgtEl>
                                          <p:spTgt spid="21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3">
                                            <p:txEl>
                                              <p:pRg st="1" end="1"/>
                                            </p:txEl>
                                          </p:spTgt>
                                        </p:tgtEl>
                                        <p:attrNameLst>
                                          <p:attrName>style.visibility</p:attrName>
                                        </p:attrNameLst>
                                      </p:cBhvr>
                                      <p:to>
                                        <p:strVal val="visible"/>
                                      </p:to>
                                    </p:set>
                                    <p:animEffect transition="in" filter="fade">
                                      <p:cBhvr>
                                        <p:cTn id="12" dur="2000"/>
                                        <p:tgtEl>
                                          <p:spTgt spid="215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3">
                                            <p:txEl>
                                              <p:pRg st="2" end="2"/>
                                            </p:txEl>
                                          </p:spTgt>
                                        </p:tgtEl>
                                        <p:attrNameLst>
                                          <p:attrName>style.visibility</p:attrName>
                                        </p:attrNameLst>
                                      </p:cBhvr>
                                      <p:to>
                                        <p:strVal val="visible"/>
                                      </p:to>
                                    </p:set>
                                    <p:animEffect transition="in" filter="fade">
                                      <p:cBhvr>
                                        <p:cTn id="17" dur="2000"/>
                                        <p:tgtEl>
                                          <p:spTgt spid="2150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3">
                                            <p:txEl>
                                              <p:pRg st="3" end="3"/>
                                            </p:txEl>
                                          </p:spTgt>
                                        </p:tgtEl>
                                        <p:attrNameLst>
                                          <p:attrName>style.visibility</p:attrName>
                                        </p:attrNameLst>
                                      </p:cBhvr>
                                      <p:to>
                                        <p:strVal val="visible"/>
                                      </p:to>
                                    </p:set>
                                    <p:animEffect transition="in" filter="fade">
                                      <p:cBhvr>
                                        <p:cTn id="22" dur="2000"/>
                                        <p:tgtEl>
                                          <p:spTgt spid="2150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43">
                                            <p:txEl>
                                              <p:pRg st="4" end="4"/>
                                            </p:txEl>
                                          </p:spTgt>
                                        </p:tgtEl>
                                        <p:attrNameLst>
                                          <p:attrName>style.visibility</p:attrName>
                                        </p:attrNameLst>
                                      </p:cBhvr>
                                      <p:to>
                                        <p:strVal val="visible"/>
                                      </p:to>
                                    </p:set>
                                    <p:animEffect transition="in" filter="fade">
                                      <p:cBhvr>
                                        <p:cTn id="27" dur="2000"/>
                                        <p:tgtEl>
                                          <p:spTgt spid="2150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43">
                                            <p:txEl>
                                              <p:pRg st="5" end="5"/>
                                            </p:txEl>
                                          </p:spTgt>
                                        </p:tgtEl>
                                        <p:attrNameLst>
                                          <p:attrName>style.visibility</p:attrName>
                                        </p:attrNameLst>
                                      </p:cBhvr>
                                      <p:to>
                                        <p:strVal val="visible"/>
                                      </p:to>
                                    </p:set>
                                    <p:animEffect transition="in" filter="fade">
                                      <p:cBhvr>
                                        <p:cTn id="32" dur="2000"/>
                                        <p:tgtEl>
                                          <p:spTgt spid="21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9407EFB-B356-44E6-A07F-CA54666E6069}" type="slidenum">
              <a:rPr lang="en-US" altLang="en-US" b="0"/>
              <a:pPr eaLnBrk="1" hangingPunct="1"/>
              <a:t>29</a:t>
            </a:fld>
            <a:endParaRPr lang="en-US" altLang="en-US" b="0"/>
          </a:p>
        </p:txBody>
      </p:sp>
      <p:sp>
        <p:nvSpPr>
          <p:cNvPr id="115715" name="Rectangle 2"/>
          <p:cNvSpPr>
            <a:spLocks noGrp="1" noChangeArrowheads="1"/>
          </p:cNvSpPr>
          <p:nvPr>
            <p:ph type="title"/>
          </p:nvPr>
        </p:nvSpPr>
        <p:spPr/>
        <p:txBody>
          <a:bodyPr/>
          <a:lstStyle/>
          <a:p>
            <a:r>
              <a:rPr lang="en-US" altLang="en-US" smtClean="0"/>
              <a:t>What about Health?</a:t>
            </a:r>
          </a:p>
        </p:txBody>
      </p:sp>
      <p:sp>
        <p:nvSpPr>
          <p:cNvPr id="107523" name="Rectangle 3"/>
          <p:cNvSpPr>
            <a:spLocks noGrp="1" noChangeArrowheads="1"/>
          </p:cNvSpPr>
          <p:nvPr>
            <p:ph type="body" idx="1"/>
          </p:nvPr>
        </p:nvSpPr>
        <p:spPr>
          <a:xfrm>
            <a:off x="990600" y="1600200"/>
            <a:ext cx="7696200" cy="5029200"/>
          </a:xfrm>
        </p:spPr>
        <p:txBody>
          <a:bodyPr>
            <a:normAutofit lnSpcReduction="10000"/>
          </a:bodyPr>
          <a:lstStyle/>
          <a:p>
            <a:pPr marL="0" indent="0">
              <a:buNone/>
            </a:pPr>
            <a:r>
              <a:rPr lang="en-US" dirty="0" smtClean="0"/>
              <a:t>First, it </a:t>
            </a:r>
            <a:r>
              <a:rPr lang="en-US" dirty="0"/>
              <a:t>is important to understand the distinction between causation and correlation</a:t>
            </a:r>
            <a:r>
              <a:rPr lang="en-US" dirty="0" smtClean="0"/>
              <a:t>.</a:t>
            </a:r>
          </a:p>
          <a:p>
            <a:pPr marL="0" indent="0">
              <a:buNone/>
            </a:pPr>
            <a:r>
              <a:rPr lang="en-US" sz="1800" b="1" dirty="0" err="1" smtClean="0"/>
              <a:t>cau·sa·tion</a:t>
            </a:r>
            <a:r>
              <a:rPr lang="en-US" sz="1800" dirty="0" smtClean="0"/>
              <a:t> (</a:t>
            </a:r>
            <a:r>
              <a:rPr lang="en-US" sz="1800" dirty="0" err="1"/>
              <a:t>kô-zā′shən</a:t>
            </a:r>
            <a:r>
              <a:rPr lang="en-US" sz="1800" dirty="0" smtClean="0"/>
              <a:t>)  n.</a:t>
            </a:r>
            <a:br>
              <a:rPr lang="en-US" sz="1800" dirty="0" smtClean="0"/>
            </a:br>
            <a:r>
              <a:rPr lang="en-US" sz="1800" b="1" dirty="0" smtClean="0"/>
              <a:t>1</a:t>
            </a:r>
            <a:r>
              <a:rPr lang="en-US" sz="1800" b="1" dirty="0"/>
              <a:t>. </a:t>
            </a:r>
            <a:r>
              <a:rPr lang="en-US" sz="1800" dirty="0"/>
              <a:t>The act or process of causing.</a:t>
            </a:r>
          </a:p>
          <a:p>
            <a:pPr marL="0" indent="0">
              <a:buNone/>
            </a:pPr>
            <a:r>
              <a:rPr lang="en-US" sz="1800" b="1" dirty="0"/>
              <a:t>2. </a:t>
            </a:r>
            <a:r>
              <a:rPr lang="en-US" sz="1800" dirty="0"/>
              <a:t>A cause.</a:t>
            </a:r>
          </a:p>
          <a:p>
            <a:pPr marL="0" indent="0">
              <a:buNone/>
            </a:pPr>
            <a:r>
              <a:rPr lang="en-US" sz="1800" b="1" dirty="0"/>
              <a:t>3. </a:t>
            </a:r>
            <a:r>
              <a:rPr lang="en-US" sz="1800" dirty="0"/>
              <a:t>Causality</a:t>
            </a:r>
            <a:r>
              <a:rPr lang="en-US" sz="1800" dirty="0" smtClean="0"/>
              <a:t>.</a:t>
            </a:r>
          </a:p>
          <a:p>
            <a:pPr marL="0" indent="0">
              <a:buNone/>
            </a:pPr>
            <a:endParaRPr lang="en-US" sz="1800" dirty="0"/>
          </a:p>
          <a:p>
            <a:pPr marL="0" indent="0">
              <a:buNone/>
            </a:pPr>
            <a:r>
              <a:rPr lang="en-US" sz="1800" b="1" dirty="0" err="1" smtClean="0"/>
              <a:t>cor·re·la·tion</a:t>
            </a:r>
            <a:r>
              <a:rPr lang="en-US" sz="1800" b="1" dirty="0"/>
              <a:t> </a:t>
            </a:r>
            <a:r>
              <a:rPr lang="en-US" sz="1800" dirty="0"/>
              <a:t>(</a:t>
            </a:r>
            <a:r>
              <a:rPr lang="en-US" sz="1800" dirty="0" err="1"/>
              <a:t>kôr′ə-lā′shən</a:t>
            </a:r>
            <a:r>
              <a:rPr lang="en-US" sz="1800" dirty="0"/>
              <a:t>, </a:t>
            </a:r>
            <a:r>
              <a:rPr lang="en-US" sz="1800" dirty="0" err="1"/>
              <a:t>kŏr</a:t>
            </a:r>
            <a:r>
              <a:rPr lang="en-US" sz="1800" dirty="0" smtClean="0"/>
              <a:t>′-)  n.</a:t>
            </a:r>
            <a:br>
              <a:rPr lang="en-US" sz="1800" dirty="0" smtClean="0"/>
            </a:br>
            <a:r>
              <a:rPr lang="en-US" sz="1800" b="1" dirty="0" smtClean="0"/>
              <a:t>1</a:t>
            </a:r>
            <a:r>
              <a:rPr lang="en-US" sz="1800" b="1" dirty="0"/>
              <a:t>. </a:t>
            </a:r>
            <a:r>
              <a:rPr lang="en-US" sz="1800" dirty="0"/>
              <a:t>A relationship or connection between two things based on </a:t>
            </a:r>
            <a:r>
              <a:rPr lang="en-US" sz="1800" dirty="0" smtClean="0"/>
              <a:t/>
            </a:r>
            <a:br>
              <a:rPr lang="en-US" sz="1800" dirty="0" smtClean="0"/>
            </a:br>
            <a:r>
              <a:rPr lang="en-US" sz="1800" dirty="0" smtClean="0"/>
              <a:t>co-occurrence or pattern of change.</a:t>
            </a:r>
            <a:endParaRPr lang="en-US" sz="1800" dirty="0"/>
          </a:p>
          <a:p>
            <a:pPr marL="0" indent="0">
              <a:buNone/>
            </a:pPr>
            <a:r>
              <a:rPr lang="en-US" sz="1800" b="1" dirty="0"/>
              <a:t>2. </a:t>
            </a:r>
            <a:r>
              <a:rPr lang="en-US" sz="1800" i="1" dirty="0"/>
              <a:t>Statistics</a:t>
            </a:r>
            <a:r>
              <a:rPr lang="en-US" sz="1800" dirty="0"/>
              <a:t> The tendency for two values or variables to change together, </a:t>
            </a:r>
            <a:r>
              <a:rPr lang="en-US" sz="1800" dirty="0" smtClean="0"/>
              <a:t>in</a:t>
            </a:r>
            <a:br>
              <a:rPr lang="en-US" sz="1800" dirty="0" smtClean="0"/>
            </a:br>
            <a:r>
              <a:rPr lang="en-US" sz="1800" dirty="0" smtClean="0"/>
              <a:t>either the</a:t>
            </a:r>
            <a:r>
              <a:rPr lang="en-US" sz="1800" dirty="0"/>
              <a:t> same or opposite way: </a:t>
            </a:r>
            <a:r>
              <a:rPr lang="en-US" sz="1800" i="1" dirty="0"/>
              <a:t>As cigarette </a:t>
            </a:r>
            <a:r>
              <a:rPr lang="en-US" sz="1800" i="1" dirty="0" smtClean="0"/>
              <a:t>smoking increases,</a:t>
            </a:r>
            <a:r>
              <a:rPr lang="en-US" sz="1800" i="1" dirty="0"/>
              <a:t> so does the incidence of lung cancer, indicating a </a:t>
            </a:r>
            <a:r>
              <a:rPr lang="en-US" sz="1800" i="1" dirty="0" smtClean="0"/>
              <a:t>positive correlation</a:t>
            </a:r>
            <a:r>
              <a:rPr lang="en-US" sz="1800" i="1" dirty="0"/>
              <a:t>.</a:t>
            </a:r>
            <a:endParaRPr lang="en-US" sz="1800" dirty="0"/>
          </a:p>
          <a:p>
            <a:pPr marL="0" indent="0">
              <a:buNone/>
            </a:pPr>
            <a:r>
              <a:rPr lang="en-US" sz="1800" b="1" dirty="0"/>
              <a:t>3. </a:t>
            </a:r>
            <a:r>
              <a:rPr lang="en-US" sz="1800" dirty="0"/>
              <a:t>An act of correlating or the condition of being correlated.</a:t>
            </a:r>
          </a:p>
          <a:p>
            <a:pPr marL="0" indent="0">
              <a:buNone/>
            </a:pPr>
            <a:endParaRPr lang="en-US" sz="1800" dirty="0"/>
          </a:p>
          <a:p>
            <a:pPr marL="0" indent="0">
              <a:buNone/>
            </a:pPr>
            <a:endParaRPr lang="en-US" dirty="0"/>
          </a:p>
        </p:txBody>
      </p:sp>
      <p:pic>
        <p:nvPicPr>
          <p:cNvPr id="5122" name="rain pic" descr="http://www.thegraphicrecorder.com/wp-content/uploads/2012/01/CorrelationCausationFinal1.jpg"/>
          <p:cNvPicPr>
            <a:picLocks noChangeAspect="1" noChangeArrowheads="1"/>
          </p:cNvPicPr>
          <p:nvPr/>
        </p:nvPicPr>
        <p:blipFill rotWithShape="1">
          <a:blip r:embed="rId3">
            <a:extLst>
              <a:ext uri="{28A0092B-C50C-407E-A947-70E740481C1C}">
                <a14:useLocalDpi xmlns:a14="http://schemas.microsoft.com/office/drawing/2010/main" val="0"/>
              </a:ext>
            </a:extLst>
          </a:blip>
          <a:srcRect r="12869"/>
          <a:stretch/>
        </p:blipFill>
        <p:spPr bwMode="auto">
          <a:xfrm>
            <a:off x="62893" y="595312"/>
            <a:ext cx="907492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chicken moon pic" descr="https://2prowriting.files.wordpress.com/2013/01/correlation-vs-caus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122"/>
            <a:ext cx="9131644" cy="64673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cause v corr pic" descr="https://miro.medium.com/max/1200/1*8j7U89RK1SgopIGET0mSFA.png"/>
          <p:cNvPicPr>
            <a:picLocks noChangeAspect="1" noChangeArrowheads="1"/>
          </p:cNvPicPr>
          <p:nvPr/>
        </p:nvPicPr>
        <p:blipFill rotWithShape="1">
          <a:blip r:embed="rId5">
            <a:extLst>
              <a:ext uri="{28A0092B-C50C-407E-A947-70E740481C1C}">
                <a14:useLocalDpi xmlns:a14="http://schemas.microsoft.com/office/drawing/2010/main" val="0"/>
              </a:ext>
            </a:extLst>
          </a:blip>
          <a:srcRect l="-455" t="-12057" r="-598" b="-16882"/>
          <a:stretch/>
        </p:blipFill>
        <p:spPr bwMode="auto">
          <a:xfrm>
            <a:off x="182880" y="640080"/>
            <a:ext cx="8778240" cy="5852160"/>
          </a:xfrm>
          <a:prstGeom prst="rect">
            <a:avLst/>
          </a:prstGeom>
          <a:solidFill>
            <a:schemeClr val="bg1"/>
          </a:solidFill>
        </p:spPr>
      </p:pic>
    </p:spTree>
    <p:extLst>
      <p:ext uri="{BB962C8B-B14F-4D97-AF65-F5344CB8AC3E}">
        <p14:creationId xmlns:p14="http://schemas.microsoft.com/office/powerpoint/2010/main" val="2626561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fade">
                                      <p:cBhvr>
                                        <p:cTn id="7" dur="2000"/>
                                        <p:tgtEl>
                                          <p:spTgt spid="107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fade">
                                      <p:cBhvr>
                                        <p:cTn id="12" dur="2000"/>
                                        <p:tgtEl>
                                          <p:spTgt spid="10752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animEffect transition="in" filter="fade">
                                      <p:cBhvr>
                                        <p:cTn id="15" dur="2000"/>
                                        <p:tgtEl>
                                          <p:spTgt spid="10752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7523">
                                            <p:txEl>
                                              <p:pRg st="3" end="3"/>
                                            </p:txEl>
                                          </p:spTgt>
                                        </p:tgtEl>
                                        <p:attrNameLst>
                                          <p:attrName>style.visibility</p:attrName>
                                        </p:attrNameLst>
                                      </p:cBhvr>
                                      <p:to>
                                        <p:strVal val="visible"/>
                                      </p:to>
                                    </p:set>
                                    <p:animEffect transition="in" filter="fade">
                                      <p:cBhvr>
                                        <p:cTn id="18" dur="2000"/>
                                        <p:tgtEl>
                                          <p:spTgt spid="10752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7523">
                                            <p:txEl>
                                              <p:pRg st="5" end="5"/>
                                            </p:txEl>
                                          </p:spTgt>
                                        </p:tgtEl>
                                        <p:attrNameLst>
                                          <p:attrName>style.visibility</p:attrName>
                                        </p:attrNameLst>
                                      </p:cBhvr>
                                      <p:to>
                                        <p:strVal val="visible"/>
                                      </p:to>
                                    </p:set>
                                    <p:animEffect transition="in" filter="fade">
                                      <p:cBhvr>
                                        <p:cTn id="23" dur="2000"/>
                                        <p:tgtEl>
                                          <p:spTgt spid="10752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7523">
                                            <p:txEl>
                                              <p:pRg st="6" end="6"/>
                                            </p:txEl>
                                          </p:spTgt>
                                        </p:tgtEl>
                                        <p:attrNameLst>
                                          <p:attrName>style.visibility</p:attrName>
                                        </p:attrNameLst>
                                      </p:cBhvr>
                                      <p:to>
                                        <p:strVal val="visible"/>
                                      </p:to>
                                    </p:set>
                                    <p:animEffect transition="in" filter="fade">
                                      <p:cBhvr>
                                        <p:cTn id="26" dur="2000"/>
                                        <p:tgtEl>
                                          <p:spTgt spid="10752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7523">
                                            <p:txEl>
                                              <p:pRg st="7" end="7"/>
                                            </p:txEl>
                                          </p:spTgt>
                                        </p:tgtEl>
                                        <p:attrNameLst>
                                          <p:attrName>style.visibility</p:attrName>
                                        </p:attrNameLst>
                                      </p:cBhvr>
                                      <p:to>
                                        <p:strVal val="visible"/>
                                      </p:to>
                                    </p:set>
                                    <p:animEffect transition="in" filter="fade">
                                      <p:cBhvr>
                                        <p:cTn id="29" dur="2000"/>
                                        <p:tgtEl>
                                          <p:spTgt spid="10752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fade">
                                      <p:cBhvr>
                                        <p:cTn id="34" dur="500"/>
                                        <p:tgtEl>
                                          <p:spTgt spid="51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122"/>
                                        </p:tgtEl>
                                      </p:cBhvr>
                                    </p:animEffect>
                                    <p:set>
                                      <p:cBhvr>
                                        <p:cTn id="39" dur="1" fill="hold">
                                          <p:stCondLst>
                                            <p:cond delay="499"/>
                                          </p:stCondLst>
                                        </p:cTn>
                                        <p:tgtEl>
                                          <p:spTgt spid="512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124"/>
                                        </p:tgtEl>
                                        <p:attrNameLst>
                                          <p:attrName>style.visibility</p:attrName>
                                        </p:attrNameLst>
                                      </p:cBhvr>
                                      <p:to>
                                        <p:strVal val="visible"/>
                                      </p:to>
                                    </p:set>
                                    <p:animEffect transition="in" filter="fade">
                                      <p:cBhvr>
                                        <p:cTn id="42" dur="500"/>
                                        <p:tgtEl>
                                          <p:spTgt spid="51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24"/>
                                        </p:tgtEl>
                                      </p:cBhvr>
                                    </p:animEffect>
                                    <p:set>
                                      <p:cBhvr>
                                        <p:cTn id="47" dur="1" fill="hold">
                                          <p:stCondLst>
                                            <p:cond delay="499"/>
                                          </p:stCondLst>
                                        </p:cTn>
                                        <p:tgtEl>
                                          <p:spTgt spid="512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126"/>
                                        </p:tgtEl>
                                        <p:attrNameLst>
                                          <p:attrName>style.visibility</p:attrName>
                                        </p:attrNameLst>
                                      </p:cBhvr>
                                      <p:to>
                                        <p:strVal val="visible"/>
                                      </p:to>
                                    </p:set>
                                    <p:animEffect transition="in" filter="fade">
                                      <p:cBhvr>
                                        <p:cTn id="50"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70% of U.S. Olive Oil is Fake!!!</a:t>
            </a:r>
            <a:endParaRPr lang="en-US" dirty="0"/>
          </a:p>
        </p:txBody>
      </p:sp>
      <p:sp>
        <p:nvSpPr>
          <p:cNvPr id="3" name="Subtitle 2"/>
          <p:cNvSpPr>
            <a:spLocks noGrp="1"/>
          </p:cNvSpPr>
          <p:nvPr>
            <p:ph type="subTitle" idx="1"/>
          </p:nvPr>
        </p:nvSpPr>
        <p:spPr/>
        <p:txBody>
          <a:bodyPr/>
          <a:lstStyle/>
          <a:p>
            <a:r>
              <a:rPr lang="en-US" dirty="0" smtClean="0"/>
              <a:t>Chinese olive oil could be worse.</a:t>
            </a:r>
            <a:endParaRPr lang="en-US" dirty="0"/>
          </a:p>
        </p:txBody>
      </p:sp>
      <p:pic>
        <p:nvPicPr>
          <p:cNvPr id="2050" name="fake oil in motion" descr="http://www.cheeseslave.com/wp-content/uploads/2013/12/Is-Your-Olive-Oil-Fak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188" y="0"/>
            <a:ext cx="3860188" cy="6861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Fake oils" descr="http://greece10best.com/wp-content/uploads/2017/11/Fake-Olive-O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05" y="0"/>
            <a:ext cx="9298005" cy="6898357"/>
          </a:xfrm>
          <a:prstGeom prst="rect">
            <a:avLst/>
          </a:prstGeom>
          <a:noFill/>
          <a:extLst>
            <a:ext uri="{909E8E84-426E-40DD-AFC4-6F175D3DCCD1}">
              <a14:hiddenFill xmlns:a14="http://schemas.microsoft.com/office/drawing/2010/main">
                <a:solidFill>
                  <a:srgbClr val="FFFFFF"/>
                </a:solidFill>
              </a14:hiddenFill>
            </a:ext>
          </a:extLst>
        </p:spPr>
      </p:pic>
      <p:pic>
        <p:nvPicPr>
          <p:cNvPr id="7" name="olive oil grades"/>
          <p:cNvPicPr>
            <a:picLocks noChangeAspect="1"/>
          </p:cNvPicPr>
          <p:nvPr/>
        </p:nvPicPr>
        <p:blipFill>
          <a:blip r:embed="rId5"/>
          <a:stretch>
            <a:fillRect/>
          </a:stretch>
        </p:blipFill>
        <p:spPr>
          <a:xfrm>
            <a:off x="876300" y="-5498"/>
            <a:ext cx="7391400" cy="6909352"/>
          </a:xfrm>
          <a:prstGeom prst="rect">
            <a:avLst/>
          </a:prstGeom>
        </p:spPr>
      </p:pic>
    </p:spTree>
    <p:extLst>
      <p:ext uri="{BB962C8B-B14F-4D97-AF65-F5344CB8AC3E}">
        <p14:creationId xmlns:p14="http://schemas.microsoft.com/office/powerpoint/2010/main" val="165437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4.81481E-6 L 3.33333E-6 -4.81481E-6 L 0.43541 -0.00138 L 0.6 -0.003 L 0.96771 -0.0074 C 1.04461 -0.0162 0.98455 -0.01041 1.15156 -0.00879 L 1.17083 -0.0074 C 1.18437 -0.00648 1.19948 -0.00555 1.21284 -0.00439 C 1.24392 -0.00162 1.20225 -0.0037 1.25468 -0.00138 C 1.27847 -0.00023 1.30191 0.00163 1.32552 0.00163 L 1.51614 0.00163 L 1.4934 0.00163 L 1.51614 0.00163 L 1.51614 0.00139 L 1.51614 0.00163 " pathEditMode="relative" rAng="0" ptsTypes="AAAAAAAAAAAAAAA">
                                      <p:cBhvr>
                                        <p:cTn id="6" dur="9000" fill="hold"/>
                                        <p:tgtEl>
                                          <p:spTgt spid="2050"/>
                                        </p:tgtEl>
                                        <p:attrNameLst>
                                          <p:attrName>ppt_x</p:attrName>
                                          <p:attrName>ppt_y</p:attrName>
                                        </p:attrNameLst>
                                      </p:cBhvr>
                                      <p:rCtr x="75799" y="-532"/>
                                    </p:animMotion>
                                  </p:childTnLst>
                                </p:cTn>
                              </p:par>
                              <p:par>
                                <p:cTn id="7" presetID="10" presetClass="exit" presetSubtype="0" fill="hold" nodeType="withEffect">
                                  <p:stCondLst>
                                    <p:cond delay="0"/>
                                  </p:stCondLst>
                                  <p:childTnLst>
                                    <p:animEffect transition="out" filter="fade">
                                      <p:cBhvr>
                                        <p:cTn id="8" dur="7000"/>
                                        <p:tgtEl>
                                          <p:spTgt spid="2050"/>
                                        </p:tgtEl>
                                      </p:cBhvr>
                                    </p:animEffect>
                                    <p:set>
                                      <p:cBhvr>
                                        <p:cTn id="9" dur="1" fill="hold">
                                          <p:stCondLst>
                                            <p:cond delay="69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52"/>
                                        </p:tgtEl>
                                      </p:cBhvr>
                                    </p:animEffect>
                                    <p:set>
                                      <p:cBhvr>
                                        <p:cTn id="19" dur="1" fill="hold">
                                          <p:stCondLst>
                                            <p:cond delay="499"/>
                                          </p:stCondLst>
                                        </p:cTn>
                                        <p:tgtEl>
                                          <p:spTgt spid="2052"/>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9407EFB-B356-44E6-A07F-CA54666E6069}" type="slidenum">
              <a:rPr lang="en-US" altLang="en-US" b="0"/>
              <a:pPr eaLnBrk="1" hangingPunct="1"/>
              <a:t>30</a:t>
            </a:fld>
            <a:endParaRPr lang="en-US" altLang="en-US" b="0"/>
          </a:p>
        </p:txBody>
      </p:sp>
      <p:sp>
        <p:nvSpPr>
          <p:cNvPr id="115715" name="Rectangle 2"/>
          <p:cNvSpPr>
            <a:spLocks noGrp="1" noChangeArrowheads="1"/>
          </p:cNvSpPr>
          <p:nvPr>
            <p:ph type="title"/>
          </p:nvPr>
        </p:nvSpPr>
        <p:spPr/>
        <p:txBody>
          <a:bodyPr/>
          <a:lstStyle/>
          <a:p>
            <a:r>
              <a:rPr lang="en-US" altLang="en-US" smtClean="0"/>
              <a:t>What about Health?</a:t>
            </a:r>
          </a:p>
        </p:txBody>
      </p:sp>
      <p:sp>
        <p:nvSpPr>
          <p:cNvPr id="107523" name="Rectangle 3"/>
          <p:cNvSpPr>
            <a:spLocks noGrp="1" noChangeArrowheads="1"/>
          </p:cNvSpPr>
          <p:nvPr>
            <p:ph type="body" idx="1"/>
          </p:nvPr>
        </p:nvSpPr>
        <p:spPr/>
        <p:txBody>
          <a:bodyPr/>
          <a:lstStyle/>
          <a:p>
            <a:r>
              <a:rPr lang="en-US" altLang="en-US" dirty="0" smtClean="0"/>
              <a:t>1929: Fritz </a:t>
            </a:r>
            <a:r>
              <a:rPr lang="en-US" altLang="en-US" dirty="0" err="1" smtClean="0"/>
              <a:t>Lickint</a:t>
            </a:r>
            <a:r>
              <a:rPr lang="en-US" altLang="en-US" dirty="0" smtClean="0"/>
              <a:t> published evidence of a lung cancer-tobacco link; only correlation was established; it did not </a:t>
            </a:r>
            <a:r>
              <a:rPr lang="en-US" altLang="en-US" smtClean="0"/>
              <a:t>prove causation.</a:t>
            </a:r>
            <a:endParaRPr lang="en-US" altLang="en-US" dirty="0" smtClean="0"/>
          </a:p>
          <a:p>
            <a:r>
              <a:rPr lang="en-US" altLang="en-US" dirty="0" smtClean="0"/>
              <a:t>Before World War I, lung cancer was considered to be a rare disease.</a:t>
            </a:r>
          </a:p>
          <a:p>
            <a:r>
              <a:rPr lang="en-US" altLang="en-US" dirty="0" smtClean="0"/>
              <a:t>1950: Richard Doll published a close link between smoking and lung cancer. This was the first proof of causation.</a:t>
            </a:r>
          </a:p>
        </p:txBody>
      </p:sp>
    </p:spTree>
    <p:extLst>
      <p:ext uri="{BB962C8B-B14F-4D97-AF65-F5344CB8AC3E}">
        <p14:creationId xmlns:p14="http://schemas.microsoft.com/office/powerpoint/2010/main" val="13264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fade">
                                      <p:cBhvr>
                                        <p:cTn id="7" dur="2000"/>
                                        <p:tgtEl>
                                          <p:spTgt spid="107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fade">
                                      <p:cBhvr>
                                        <p:cTn id="12" dur="2000"/>
                                        <p:tgtEl>
                                          <p:spTgt spid="107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523">
                                            <p:txEl>
                                              <p:pRg st="2" end="2"/>
                                            </p:txEl>
                                          </p:spTgt>
                                        </p:tgtEl>
                                        <p:attrNameLst>
                                          <p:attrName>style.visibility</p:attrName>
                                        </p:attrNameLst>
                                      </p:cBhvr>
                                      <p:to>
                                        <p:strVal val="visible"/>
                                      </p:to>
                                    </p:set>
                                    <p:animEffect transition="in" filter="fade">
                                      <p:cBhvr>
                                        <p:cTn id="17" dur="2000"/>
                                        <p:tgtEl>
                                          <p:spTgt spid="107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381A6D8-9740-477C-8937-CB1BE6CDC2B6}" type="slidenum">
              <a:rPr lang="en-US" altLang="en-US" b="0"/>
              <a:pPr eaLnBrk="1" hangingPunct="1"/>
              <a:t>31</a:t>
            </a:fld>
            <a:endParaRPr lang="en-US" altLang="en-US" b="0"/>
          </a:p>
        </p:txBody>
      </p:sp>
      <p:sp>
        <p:nvSpPr>
          <p:cNvPr id="116739" name="Rectangle 2"/>
          <p:cNvSpPr>
            <a:spLocks noGrp="1" noChangeArrowheads="1"/>
          </p:cNvSpPr>
          <p:nvPr>
            <p:ph type="title"/>
          </p:nvPr>
        </p:nvSpPr>
        <p:spPr/>
        <p:txBody>
          <a:bodyPr/>
          <a:lstStyle/>
          <a:p>
            <a:r>
              <a:rPr lang="en-US" altLang="en-US" smtClean="0"/>
              <a:t>What about Health?</a:t>
            </a:r>
          </a:p>
        </p:txBody>
      </p:sp>
      <p:sp>
        <p:nvSpPr>
          <p:cNvPr id="108547" name="Rectangle 3"/>
          <p:cNvSpPr>
            <a:spLocks noGrp="1" noChangeArrowheads="1"/>
          </p:cNvSpPr>
          <p:nvPr>
            <p:ph type="body" idx="1"/>
          </p:nvPr>
        </p:nvSpPr>
        <p:spPr/>
        <p:txBody>
          <a:bodyPr/>
          <a:lstStyle/>
          <a:p>
            <a:r>
              <a:rPr lang="en-US" altLang="en-US" smtClean="0"/>
              <a:t>1964: US Surgeon General’s Report on Smoking and Health</a:t>
            </a:r>
          </a:p>
          <a:p>
            <a:pPr>
              <a:buFontTx/>
              <a:buNone/>
            </a:pPr>
            <a:r>
              <a:rPr lang="en-US" altLang="en-US" b="1" i="1" smtClean="0"/>
              <a:t>   This was long after the culture of smoking was established in China.</a:t>
            </a:r>
          </a:p>
        </p:txBody>
      </p:sp>
    </p:spTree>
    <p:extLst>
      <p:ext uri="{BB962C8B-B14F-4D97-AF65-F5344CB8AC3E}">
        <p14:creationId xmlns:p14="http://schemas.microsoft.com/office/powerpoint/2010/main" val="3795205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7">
                                            <p:txEl>
                                              <p:pRg st="1" end="1"/>
                                            </p:txEl>
                                          </p:spTgt>
                                        </p:tgtEl>
                                        <p:attrNameLst>
                                          <p:attrName>style.visibility</p:attrName>
                                        </p:attrNameLst>
                                      </p:cBhvr>
                                      <p:to>
                                        <p:strVal val="visible"/>
                                      </p:to>
                                    </p:set>
                                    <p:animEffect transition="in" filter="fade">
                                      <p:cBhvr>
                                        <p:cTn id="12" dur="2000"/>
                                        <p:tgtEl>
                                          <p:spTgt spid="1085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Cigarettes cause more than one in five American deaths</a:t>
            </a:r>
            <a:r>
              <a:rPr lang="en-US" dirty="0" smtClean="0"/>
              <a:t>.</a:t>
            </a:r>
          </a:p>
          <a:p>
            <a:r>
              <a:rPr lang="en-US" dirty="0"/>
              <a:t> In 2005, 1.95 trillion cigarettes were smoked by 320 million Chinese smokers of whom 50 million were under-age</a:t>
            </a:r>
            <a:r>
              <a:rPr lang="en-US" dirty="0" smtClean="0"/>
              <a:t>.</a:t>
            </a:r>
          </a:p>
          <a:p>
            <a:r>
              <a:rPr lang="en-US" dirty="0" smtClean="0"/>
              <a:t>60 </a:t>
            </a:r>
            <a:r>
              <a:rPr lang="en-US" dirty="0"/>
              <a:t>per cent of male Chinese doctors smoke.</a:t>
            </a: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a:t>
            </a:r>
            <a:r>
              <a:rPr lang="en-US" dirty="0"/>
              <a:t>World Health </a:t>
            </a:r>
            <a:r>
              <a:rPr lang="en-US" dirty="0" smtClean="0"/>
              <a:t>Organization </a:t>
            </a:r>
            <a:r>
              <a:rPr lang="en-US" dirty="0"/>
              <a:t>says only 25 per cent of Chinese adults have a comprehensive understanding of the health risks of smoking</a:t>
            </a:r>
            <a:r>
              <a:rPr lang="en-US" dirty="0" smtClean="0"/>
              <a:t>.</a:t>
            </a:r>
          </a:p>
          <a:p>
            <a:r>
              <a:rPr lang="en-US" dirty="0" smtClean="0"/>
              <a:t>If you think that is a rural issue think again: more than 95 per cent are not aware that smoking causes cervical cancer in women!</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More </a:t>
            </a:r>
            <a:r>
              <a:rPr lang="en-US" dirty="0"/>
              <a:t>than one million (1,000,000) Chinese die each year from smoke-related illness.</a:t>
            </a:r>
          </a:p>
          <a:p>
            <a:r>
              <a:rPr lang="en-US" dirty="0"/>
              <a:t>Of that million, </a:t>
            </a:r>
            <a:r>
              <a:rPr lang="en-US" dirty="0" smtClean="0"/>
              <a:t>more than ten </a:t>
            </a:r>
            <a:r>
              <a:rPr lang="en-US" dirty="0"/>
              <a:t>percent, or </a:t>
            </a:r>
            <a:r>
              <a:rPr lang="en-US" dirty="0" smtClean="0"/>
              <a:t>more than100,000</a:t>
            </a:r>
            <a:r>
              <a:rPr lang="en-US" dirty="0"/>
              <a:t>, are women, children, and infants who are not smokers</a:t>
            </a:r>
            <a:r>
              <a:rPr lang="en-US" dirty="0" smtClean="0"/>
              <a:t>!</a:t>
            </a:r>
          </a:p>
          <a:p>
            <a:pPr lvl="0" fontAlgn="base"/>
            <a:r>
              <a:rPr lang="en-US" dirty="0"/>
              <a:t>Estimates place the number of infant and child deaths at around 28,000 per year. </a:t>
            </a:r>
            <a:r>
              <a:rPr lang="en-US" i="1" dirty="0"/>
              <a:t>Every</a:t>
            </a:r>
            <a:r>
              <a:rPr lang="en-US" dirty="0"/>
              <a:t> year. </a:t>
            </a:r>
            <a:r>
              <a:rPr lang="en-US" dirty="0" smtClean="0"/>
              <a:t>As </a:t>
            </a:r>
            <a:r>
              <a:rPr lang="en-US" dirty="0"/>
              <a:t>smoking in Chinese homes may be more prevalent than in U.S. homes, this figure based on 28% of the 100,000 non-smoker deaths may actually be higher</a:t>
            </a:r>
            <a:r>
              <a:rPr lang="en-US" dirty="0" smtClean="0"/>
              <a:t>.</a:t>
            </a:r>
            <a:endParaRPr lang="en-US" dirty="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a:t>
            </a:r>
            <a:r>
              <a:rPr lang="en-US" dirty="0"/>
              <a:t>There is no safe level of exposure to second-hand smoke.”…  “Ventilation equipment is ineffective in reducing the harm from exposure to second-hand smoke.” These quotes are from the</a:t>
            </a:r>
            <a:r>
              <a:rPr lang="en-US" i="1" dirty="0"/>
              <a:t> “2007 China Tobacco Control Report” </a:t>
            </a:r>
            <a:r>
              <a:rPr lang="en-US" dirty="0"/>
              <a:t>of the Chinese Ministry of Health. Stated another way: if you can smell cigarette smoke, your health is being compromised; if someone is smoking anywhere in a building, the health of everyone in that building is being compromised.</a:t>
            </a:r>
          </a:p>
          <a:p>
            <a:endParaRPr lang="en-US" dirty="0"/>
          </a:p>
        </p:txBody>
      </p:sp>
    </p:spTree>
    <p:extLst>
      <p:ext uri="{BB962C8B-B14F-4D97-AF65-F5344CB8AC3E}">
        <p14:creationId xmlns:p14="http://schemas.microsoft.com/office/powerpoint/2010/main" val="3454709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FABCF7E-A2BD-4D23-9E5D-C8E27AC28E1B}" type="slidenum">
              <a:rPr lang="en-US" altLang="en-US" b="0"/>
              <a:pPr eaLnBrk="1" hangingPunct="1"/>
              <a:t>36</a:t>
            </a:fld>
            <a:endParaRPr lang="en-US" altLang="en-US" b="0"/>
          </a:p>
        </p:txBody>
      </p:sp>
      <p:sp>
        <p:nvSpPr>
          <p:cNvPr id="89091" name="Rectangle 2"/>
          <p:cNvSpPr>
            <a:spLocks noGrp="1" noChangeArrowheads="1"/>
          </p:cNvSpPr>
          <p:nvPr>
            <p:ph type="title"/>
          </p:nvPr>
        </p:nvSpPr>
        <p:spPr/>
        <p:txBody>
          <a:bodyPr/>
          <a:lstStyle/>
          <a:p>
            <a:pPr eaLnBrk="1" hangingPunct="1"/>
            <a:r>
              <a:rPr lang="en-US" altLang="en-US" smtClean="0"/>
              <a:t>Some Basic Definitions</a:t>
            </a:r>
          </a:p>
        </p:txBody>
      </p:sp>
      <p:sp>
        <p:nvSpPr>
          <p:cNvPr id="63491" name="Rectangle 3"/>
          <p:cNvSpPr>
            <a:spLocks noGrp="1" noChangeArrowheads="1"/>
          </p:cNvSpPr>
          <p:nvPr>
            <p:ph type="body" sz="half" idx="1"/>
          </p:nvPr>
        </p:nvSpPr>
        <p:spPr>
          <a:xfrm>
            <a:off x="457200" y="1600200"/>
            <a:ext cx="8399463" cy="4525963"/>
          </a:xfrm>
        </p:spPr>
        <p:txBody>
          <a:bodyPr/>
          <a:lstStyle/>
          <a:p>
            <a:pPr eaLnBrk="1" hangingPunct="1"/>
            <a:r>
              <a:rPr lang="en-US" altLang="en-US" sz="2800" b="1" dirty="0" smtClean="0"/>
              <a:t>Third-hand Smoke</a:t>
            </a:r>
            <a:r>
              <a:rPr lang="en-US" altLang="en-US" sz="2800" dirty="0" smtClean="0"/>
              <a:t> is the outgassing of tobacco smoke contamination of a space that remains after the smoke has dissipated in the air. This contamination includes clothes, hair, skin, walls, floors, furniture, etc.</a:t>
            </a:r>
          </a:p>
          <a:p>
            <a:pPr eaLnBrk="1" hangingPunct="1"/>
            <a:r>
              <a:rPr lang="en-US" altLang="en-US" sz="2800" dirty="0" smtClean="0"/>
              <a:t>Third-hand smoke has been shown to be just as dangerous as second-hand smoke, and may continue to outgas for as long as five years.</a:t>
            </a:r>
          </a:p>
          <a:p>
            <a:pPr eaLnBrk="1" hangingPunct="1"/>
            <a:r>
              <a:rPr lang="en-US" altLang="en-US" sz="2800" dirty="0" smtClean="0"/>
              <a:t>Smoking in an elevator for just one floor may leave smoke in the elevator for up to 30 minutes.</a:t>
            </a:r>
          </a:p>
          <a:p>
            <a:pPr marL="0" indent="0" eaLnBrk="1" hangingPunct="1">
              <a:buNone/>
            </a:pPr>
            <a:endParaRPr lang="en-US" altLang="en-US" sz="2800" dirty="0" smtClean="0"/>
          </a:p>
        </p:txBody>
      </p:sp>
      <p:pic>
        <p:nvPicPr>
          <p:cNvPr id="63492" name="girl cig hair pic" descr="Smoky 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1566863"/>
            <a:ext cx="3941762"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cig butts pic" descr="cigs in asht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002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baby pic" descr="baby crawl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smoke here txt"/>
          <p:cNvSpPr txBox="1">
            <a:spLocks noChangeArrowheads="1"/>
          </p:cNvSpPr>
          <p:nvPr/>
        </p:nvSpPr>
        <p:spPr bwMode="auto">
          <a:xfrm rot="-2135682">
            <a:off x="1143000" y="4800600"/>
            <a:ext cx="262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i="1"/>
              <a:t>Smoke odor right here</a:t>
            </a:r>
          </a:p>
        </p:txBody>
      </p:sp>
      <p:sp>
        <p:nvSpPr>
          <p:cNvPr id="63498" name="arrow Line"/>
          <p:cNvSpPr>
            <a:spLocks noChangeShapeType="1"/>
          </p:cNvSpPr>
          <p:nvPr/>
        </p:nvSpPr>
        <p:spPr bwMode="auto">
          <a:xfrm>
            <a:off x="2590800" y="5105400"/>
            <a:ext cx="1828800" cy="12954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418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p:cTn id="7" dur="500" fill="hold"/>
                                        <p:tgtEl>
                                          <p:spTgt spid="63493"/>
                                        </p:tgtEl>
                                        <p:attrNameLst>
                                          <p:attrName>ppt_w</p:attrName>
                                        </p:attrNameLst>
                                      </p:cBhvr>
                                      <p:tavLst>
                                        <p:tav tm="0">
                                          <p:val>
                                            <p:fltVal val="0"/>
                                          </p:val>
                                        </p:tav>
                                        <p:tav tm="100000">
                                          <p:val>
                                            <p:strVal val="#ppt_w"/>
                                          </p:val>
                                        </p:tav>
                                      </p:tavLst>
                                    </p:anim>
                                    <p:anim calcmode="lin" valueType="num">
                                      <p:cBhvr>
                                        <p:cTn id="8" dur="500" fill="hold"/>
                                        <p:tgtEl>
                                          <p:spTgt spid="63493"/>
                                        </p:tgtEl>
                                        <p:attrNameLst>
                                          <p:attrName>ppt_h</p:attrName>
                                        </p:attrNameLst>
                                      </p:cBhvr>
                                      <p:tavLst>
                                        <p:tav tm="0">
                                          <p:val>
                                            <p:fltVal val="0"/>
                                          </p:val>
                                        </p:tav>
                                        <p:tav tm="100000">
                                          <p:val>
                                            <p:strVal val="#ppt_h"/>
                                          </p:val>
                                        </p:tav>
                                      </p:tavLst>
                                    </p:anim>
                                    <p:animEffect transition="in" filter="fade">
                                      <p:cBhvr>
                                        <p:cTn id="9" dur="500"/>
                                        <p:tgtEl>
                                          <p:spTgt spid="6349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63493"/>
                                        </p:tgtEl>
                                        <p:attrNameLst>
                                          <p:attrName>ppt_w</p:attrName>
                                        </p:attrNameLst>
                                      </p:cBhvr>
                                      <p:tavLst>
                                        <p:tav tm="0">
                                          <p:val>
                                            <p:strVal val="ppt_w"/>
                                          </p:val>
                                        </p:tav>
                                        <p:tav tm="100000">
                                          <p:val>
                                            <p:fltVal val="0"/>
                                          </p:val>
                                        </p:tav>
                                      </p:tavLst>
                                    </p:anim>
                                    <p:anim calcmode="lin" valueType="num">
                                      <p:cBhvr>
                                        <p:cTn id="14" dur="500"/>
                                        <p:tgtEl>
                                          <p:spTgt spid="63493"/>
                                        </p:tgtEl>
                                        <p:attrNameLst>
                                          <p:attrName>ppt_h</p:attrName>
                                        </p:attrNameLst>
                                      </p:cBhvr>
                                      <p:tavLst>
                                        <p:tav tm="0">
                                          <p:val>
                                            <p:strVal val="ppt_h"/>
                                          </p:val>
                                        </p:tav>
                                        <p:tav tm="100000">
                                          <p:val>
                                            <p:fltVal val="0"/>
                                          </p:val>
                                        </p:tav>
                                      </p:tavLst>
                                    </p:anim>
                                    <p:animEffect transition="out" filter="fade">
                                      <p:cBhvr>
                                        <p:cTn id="15" dur="500"/>
                                        <p:tgtEl>
                                          <p:spTgt spid="63493"/>
                                        </p:tgtEl>
                                      </p:cBhvr>
                                    </p:animEffect>
                                    <p:set>
                                      <p:cBhvr>
                                        <p:cTn id="16" dur="1" fill="hold">
                                          <p:stCondLst>
                                            <p:cond delay="499"/>
                                          </p:stCondLst>
                                        </p:cTn>
                                        <p:tgtEl>
                                          <p:spTgt spid="63493"/>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63492"/>
                                        </p:tgtEl>
                                        <p:attrNameLst>
                                          <p:attrName>style.visibility</p:attrName>
                                        </p:attrNameLst>
                                      </p:cBhvr>
                                      <p:to>
                                        <p:strVal val="visible"/>
                                      </p:to>
                                    </p:set>
                                    <p:animEffect transition="in" filter="dissolve">
                                      <p:cBhvr>
                                        <p:cTn id="19" dur="500"/>
                                        <p:tgtEl>
                                          <p:spTgt spid="634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xit" presetSubtype="0" fill="hold" nodeType="clickEffect">
                                  <p:stCondLst>
                                    <p:cond delay="0"/>
                                  </p:stCondLst>
                                  <p:childTnLst>
                                    <p:anim calcmode="lin" valueType="num">
                                      <p:cBhvr>
                                        <p:cTn id="23" dur="500"/>
                                        <p:tgtEl>
                                          <p:spTgt spid="63492"/>
                                        </p:tgtEl>
                                        <p:attrNameLst>
                                          <p:attrName>ppt_w</p:attrName>
                                        </p:attrNameLst>
                                      </p:cBhvr>
                                      <p:tavLst>
                                        <p:tav tm="0">
                                          <p:val>
                                            <p:strVal val="ppt_w"/>
                                          </p:val>
                                        </p:tav>
                                        <p:tav tm="100000">
                                          <p:val>
                                            <p:fltVal val="0"/>
                                          </p:val>
                                        </p:tav>
                                      </p:tavLst>
                                    </p:anim>
                                    <p:anim calcmode="lin" valueType="num">
                                      <p:cBhvr>
                                        <p:cTn id="24" dur="500"/>
                                        <p:tgtEl>
                                          <p:spTgt spid="63492"/>
                                        </p:tgtEl>
                                        <p:attrNameLst>
                                          <p:attrName>ppt_h</p:attrName>
                                        </p:attrNameLst>
                                      </p:cBhvr>
                                      <p:tavLst>
                                        <p:tav tm="0">
                                          <p:val>
                                            <p:strVal val="ppt_h"/>
                                          </p:val>
                                        </p:tav>
                                        <p:tav tm="100000">
                                          <p:val>
                                            <p:fltVal val="0"/>
                                          </p:val>
                                        </p:tav>
                                      </p:tavLst>
                                    </p:anim>
                                    <p:animEffect transition="out" filter="fade">
                                      <p:cBhvr>
                                        <p:cTn id="25" dur="500"/>
                                        <p:tgtEl>
                                          <p:spTgt spid="63492"/>
                                        </p:tgtEl>
                                      </p:cBhvr>
                                    </p:animEffect>
                                    <p:set>
                                      <p:cBhvr>
                                        <p:cTn id="26" dur="1" fill="hold">
                                          <p:stCondLst>
                                            <p:cond delay="499"/>
                                          </p:stCondLst>
                                        </p:cTn>
                                        <p:tgtEl>
                                          <p:spTgt spid="63492"/>
                                        </p:tgtEl>
                                        <p:attrNameLst>
                                          <p:attrName>style.visibility</p:attrName>
                                        </p:attrNameLst>
                                      </p:cBhvr>
                                      <p:to>
                                        <p:strVal val="hidden"/>
                                      </p:to>
                                    </p:set>
                                  </p:childTnLst>
                                </p:cTn>
                              </p:par>
                              <p:par>
                                <p:cTn id="27" presetID="53" presetClass="entr" presetSubtype="0" fill="hold" nodeType="withEffect">
                                  <p:stCondLst>
                                    <p:cond delay="0"/>
                                  </p:stCondLst>
                                  <p:childTnLst>
                                    <p:set>
                                      <p:cBhvr>
                                        <p:cTn id="28" dur="1" fill="hold">
                                          <p:stCondLst>
                                            <p:cond delay="0"/>
                                          </p:stCondLst>
                                        </p:cTn>
                                        <p:tgtEl>
                                          <p:spTgt spid="63494"/>
                                        </p:tgtEl>
                                        <p:attrNameLst>
                                          <p:attrName>style.visibility</p:attrName>
                                        </p:attrNameLst>
                                      </p:cBhvr>
                                      <p:to>
                                        <p:strVal val="visible"/>
                                      </p:to>
                                    </p:set>
                                    <p:anim calcmode="lin" valueType="num">
                                      <p:cBhvr>
                                        <p:cTn id="29" dur="500" fill="hold"/>
                                        <p:tgtEl>
                                          <p:spTgt spid="63494"/>
                                        </p:tgtEl>
                                        <p:attrNameLst>
                                          <p:attrName>ppt_w</p:attrName>
                                        </p:attrNameLst>
                                      </p:cBhvr>
                                      <p:tavLst>
                                        <p:tav tm="0">
                                          <p:val>
                                            <p:fltVal val="0"/>
                                          </p:val>
                                        </p:tav>
                                        <p:tav tm="100000">
                                          <p:val>
                                            <p:strVal val="#ppt_w"/>
                                          </p:val>
                                        </p:tav>
                                      </p:tavLst>
                                    </p:anim>
                                    <p:anim calcmode="lin" valueType="num">
                                      <p:cBhvr>
                                        <p:cTn id="30" dur="500" fill="hold"/>
                                        <p:tgtEl>
                                          <p:spTgt spid="63494"/>
                                        </p:tgtEl>
                                        <p:attrNameLst>
                                          <p:attrName>ppt_h</p:attrName>
                                        </p:attrNameLst>
                                      </p:cBhvr>
                                      <p:tavLst>
                                        <p:tav tm="0">
                                          <p:val>
                                            <p:fltVal val="0"/>
                                          </p:val>
                                        </p:tav>
                                        <p:tav tm="100000">
                                          <p:val>
                                            <p:strVal val="#ppt_h"/>
                                          </p:val>
                                        </p:tav>
                                      </p:tavLst>
                                    </p:anim>
                                    <p:animEffect transition="in" filter="fade">
                                      <p:cBhvr>
                                        <p:cTn id="31" dur="500"/>
                                        <p:tgtEl>
                                          <p:spTgt spid="6349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3" fill="hold" grpId="0" nodeType="clickEffect">
                                  <p:stCondLst>
                                    <p:cond delay="0"/>
                                  </p:stCondLst>
                                  <p:childTnLst>
                                    <p:set>
                                      <p:cBhvr>
                                        <p:cTn id="35" dur="1" fill="hold">
                                          <p:stCondLst>
                                            <p:cond delay="0"/>
                                          </p:stCondLst>
                                        </p:cTn>
                                        <p:tgtEl>
                                          <p:spTgt spid="63497">
                                            <p:txEl>
                                              <p:pRg st="0" end="0"/>
                                            </p:txEl>
                                          </p:spTgt>
                                        </p:tgtEl>
                                        <p:attrNameLst>
                                          <p:attrName>style.visibility</p:attrName>
                                        </p:attrNameLst>
                                      </p:cBhvr>
                                      <p:to>
                                        <p:strVal val="visible"/>
                                      </p:to>
                                    </p:set>
                                    <p:anim calcmode="lin" valueType="num">
                                      <p:cBhvr additive="base">
                                        <p:cTn id="36" dur="500" fill="hold"/>
                                        <p:tgtEl>
                                          <p:spTgt spid="63497">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6349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63498"/>
                                        </p:tgtEl>
                                        <p:attrNameLst>
                                          <p:attrName>style.visibility</p:attrName>
                                        </p:attrNameLst>
                                      </p:cBhvr>
                                      <p:to>
                                        <p:strVal val="visible"/>
                                      </p:to>
                                    </p:set>
                                  </p:childTnLst>
                                  <p:subTnLst>
                                    <p:animClr clrSpc="rgb" dir="cw">
                                      <p:cBhvr override="childStyle">
                                        <p:cTn dur="1" fill="hold" display="0" masterRel="nextClick" afterEffect="1"/>
                                        <p:tgtEl>
                                          <p:spTgt spid="63498"/>
                                        </p:tgtEl>
                                        <p:attrNameLst>
                                          <p:attrName>ppt_c</p:attrName>
                                        </p:attrNameLst>
                                      </p:cBhvr>
                                      <p:to>
                                        <a:srgbClr val="FF5050"/>
                                      </p:to>
                                    </p:animClr>
                                  </p:subTnLst>
                                </p:cTn>
                              </p:par>
                              <p:par>
                                <p:cTn id="42" presetID="35" presetClass="emph" presetSubtype="0" repeatCount="indefinite" fill="hold" nodeType="withEffect">
                                  <p:stCondLst>
                                    <p:cond delay="0"/>
                                  </p:stCondLst>
                                  <p:endCondLst>
                                    <p:cond evt="onNext" delay="0">
                                      <p:tgtEl>
                                        <p:sldTgt/>
                                      </p:tgtEl>
                                    </p:cond>
                                  </p:endCondLst>
                                  <p:childTnLst>
                                    <p:anim calcmode="discrete" valueType="str">
                                      <p:cBhvr>
                                        <p:cTn id="43" dur="1000" fill="hold"/>
                                        <p:tgtEl>
                                          <p:spTgt spid="63498"/>
                                        </p:tgtEl>
                                        <p:attrNameLst>
                                          <p:attrName>style.visibility</p:attrName>
                                        </p:attrNameLst>
                                      </p:cBhvr>
                                      <p:tavLst>
                                        <p:tav tm="0">
                                          <p:val>
                                            <p:strVal val="hidden"/>
                                          </p:val>
                                        </p:tav>
                                        <p:tav tm="50000">
                                          <p:val>
                                            <p:strVal val="visible"/>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xit" presetSubtype="0" fill="hold" nodeType="clickEffect">
                                  <p:stCondLst>
                                    <p:cond delay="0"/>
                                  </p:stCondLst>
                                  <p:childTnLst>
                                    <p:anim calcmode="lin" valueType="num">
                                      <p:cBhvr>
                                        <p:cTn id="47" dur="500"/>
                                        <p:tgtEl>
                                          <p:spTgt spid="63494"/>
                                        </p:tgtEl>
                                        <p:attrNameLst>
                                          <p:attrName>ppt_w</p:attrName>
                                        </p:attrNameLst>
                                      </p:cBhvr>
                                      <p:tavLst>
                                        <p:tav tm="0">
                                          <p:val>
                                            <p:strVal val="ppt_w"/>
                                          </p:val>
                                        </p:tav>
                                        <p:tav tm="100000">
                                          <p:val>
                                            <p:fltVal val="0"/>
                                          </p:val>
                                        </p:tav>
                                      </p:tavLst>
                                    </p:anim>
                                    <p:anim calcmode="lin" valueType="num">
                                      <p:cBhvr>
                                        <p:cTn id="48" dur="500"/>
                                        <p:tgtEl>
                                          <p:spTgt spid="63494"/>
                                        </p:tgtEl>
                                        <p:attrNameLst>
                                          <p:attrName>ppt_h</p:attrName>
                                        </p:attrNameLst>
                                      </p:cBhvr>
                                      <p:tavLst>
                                        <p:tav tm="0">
                                          <p:val>
                                            <p:strVal val="ppt_h"/>
                                          </p:val>
                                        </p:tav>
                                        <p:tav tm="100000">
                                          <p:val>
                                            <p:fltVal val="0"/>
                                          </p:val>
                                        </p:tav>
                                      </p:tavLst>
                                    </p:anim>
                                    <p:animEffect transition="out" filter="fade">
                                      <p:cBhvr>
                                        <p:cTn id="49" dur="500"/>
                                        <p:tgtEl>
                                          <p:spTgt spid="63494"/>
                                        </p:tgtEl>
                                      </p:cBhvr>
                                    </p:animEffect>
                                    <p:set>
                                      <p:cBhvr>
                                        <p:cTn id="50" dur="1" fill="hold">
                                          <p:stCondLst>
                                            <p:cond delay="499"/>
                                          </p:stCondLst>
                                        </p:cTn>
                                        <p:tgtEl>
                                          <p:spTgt spid="63494"/>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63497">
                                            <p:txEl>
                                              <p:pRg st="0" end="0"/>
                                            </p:txEl>
                                          </p:spTgt>
                                        </p:tgtEl>
                                        <p:attrNameLst>
                                          <p:attrName>ppt_x</p:attrName>
                                        </p:attrNameLst>
                                      </p:cBhvr>
                                      <p:tavLst>
                                        <p:tav tm="0">
                                          <p:val>
                                            <p:strVal val="ppt_x"/>
                                          </p:val>
                                        </p:tav>
                                        <p:tav tm="100000">
                                          <p:val>
                                            <p:strVal val="ppt_x"/>
                                          </p:val>
                                        </p:tav>
                                      </p:tavLst>
                                    </p:anim>
                                    <p:anim calcmode="lin" valueType="num">
                                      <p:cBhvr additive="base">
                                        <p:cTn id="53" dur="500"/>
                                        <p:tgtEl>
                                          <p:spTgt spid="63497">
                                            <p:txEl>
                                              <p:pRg st="0" end="0"/>
                                            </p:txEl>
                                          </p:spTgt>
                                        </p:tgtEl>
                                        <p:attrNameLst>
                                          <p:attrName>ppt_y</p:attrName>
                                        </p:attrNameLst>
                                      </p:cBhvr>
                                      <p:tavLst>
                                        <p:tav tm="0">
                                          <p:val>
                                            <p:strVal val="ppt_y"/>
                                          </p:val>
                                        </p:tav>
                                        <p:tav tm="100000">
                                          <p:val>
                                            <p:strVal val="1+ppt_h/2"/>
                                          </p:val>
                                        </p:tav>
                                      </p:tavLst>
                                    </p:anim>
                                    <p:set>
                                      <p:cBhvr>
                                        <p:cTn id="54" dur="1" fill="hold">
                                          <p:stCondLst>
                                            <p:cond delay="499"/>
                                          </p:stCondLst>
                                        </p:cTn>
                                        <p:tgtEl>
                                          <p:spTgt spid="63497">
                                            <p:txEl>
                                              <p:pRg st="0" end="0"/>
                                            </p:txEl>
                                          </p:spTgt>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63498"/>
                                        </p:tgtEl>
                                        <p:attrNameLst>
                                          <p:attrName>ppt_x</p:attrName>
                                        </p:attrNameLst>
                                      </p:cBhvr>
                                      <p:tavLst>
                                        <p:tav tm="0">
                                          <p:val>
                                            <p:strVal val="ppt_x"/>
                                          </p:val>
                                        </p:tav>
                                        <p:tav tm="100000">
                                          <p:val>
                                            <p:strVal val="ppt_x"/>
                                          </p:val>
                                        </p:tav>
                                      </p:tavLst>
                                    </p:anim>
                                    <p:anim calcmode="lin" valueType="num">
                                      <p:cBhvr additive="base">
                                        <p:cTn id="57" dur="500"/>
                                        <p:tgtEl>
                                          <p:spTgt spid="63498"/>
                                        </p:tgtEl>
                                        <p:attrNameLst>
                                          <p:attrName>ppt_y</p:attrName>
                                        </p:attrNameLst>
                                      </p:cBhvr>
                                      <p:tavLst>
                                        <p:tav tm="0">
                                          <p:val>
                                            <p:strVal val="ppt_y"/>
                                          </p:val>
                                        </p:tav>
                                        <p:tav tm="100000">
                                          <p:val>
                                            <p:strVal val="1+ppt_h/2"/>
                                          </p:val>
                                        </p:tav>
                                      </p:tavLst>
                                    </p:anim>
                                    <p:set>
                                      <p:cBhvr>
                                        <p:cTn id="58" dur="1" fill="hold">
                                          <p:stCondLst>
                                            <p:cond delay="499"/>
                                          </p:stCondLst>
                                        </p:cTn>
                                        <p:tgtEl>
                                          <p:spTgt spid="6349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63491">
                                            <p:txEl>
                                              <p:pRg st="0" end="0"/>
                                            </p:txEl>
                                          </p:spTgt>
                                        </p:tgtEl>
                                        <p:attrNameLst>
                                          <p:attrName>style.visibility</p:attrName>
                                        </p:attrNameLst>
                                      </p:cBhvr>
                                      <p:to>
                                        <p:strVal val="visible"/>
                                      </p:to>
                                    </p:set>
                                    <p:animEffect transition="in" filter="fade">
                                      <p:cBhvr>
                                        <p:cTn id="61" dur="2000"/>
                                        <p:tgtEl>
                                          <p:spTgt spid="6349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3491">
                                            <p:txEl>
                                              <p:pRg st="1" end="1"/>
                                            </p:txEl>
                                          </p:spTgt>
                                        </p:tgtEl>
                                        <p:attrNameLst>
                                          <p:attrName>style.visibility</p:attrName>
                                        </p:attrNameLst>
                                      </p:cBhvr>
                                      <p:to>
                                        <p:strVal val="visible"/>
                                      </p:to>
                                    </p:set>
                                    <p:animEffect transition="in" filter="fade">
                                      <p:cBhvr>
                                        <p:cTn id="66" dur="2000"/>
                                        <p:tgtEl>
                                          <p:spTgt spid="63491">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3491">
                                            <p:txEl>
                                              <p:pRg st="2" end="2"/>
                                            </p:txEl>
                                          </p:spTgt>
                                        </p:tgtEl>
                                        <p:attrNameLst>
                                          <p:attrName>style.visibility</p:attrName>
                                        </p:attrNameLst>
                                      </p:cBhvr>
                                      <p:to>
                                        <p:strVal val="visible"/>
                                      </p:to>
                                    </p:set>
                                    <p:animEffect transition="in" filter="fade">
                                      <p:cBhvr>
                                        <p:cTn id="71" dur="2000"/>
                                        <p:tgtEl>
                                          <p:spTgt spid="63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7"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FABCF7E-A2BD-4D23-9E5D-C8E27AC28E1B}" type="slidenum">
              <a:rPr lang="en-US" altLang="en-US" b="0"/>
              <a:pPr eaLnBrk="1" hangingPunct="1"/>
              <a:t>37</a:t>
            </a:fld>
            <a:endParaRPr lang="en-US" altLang="en-US" b="0"/>
          </a:p>
        </p:txBody>
      </p:sp>
      <p:sp>
        <p:nvSpPr>
          <p:cNvPr id="89091" name="Rectangle 2"/>
          <p:cNvSpPr>
            <a:spLocks noGrp="1" noChangeArrowheads="1"/>
          </p:cNvSpPr>
          <p:nvPr>
            <p:ph type="title"/>
          </p:nvPr>
        </p:nvSpPr>
        <p:spPr/>
        <p:txBody>
          <a:bodyPr/>
          <a:lstStyle/>
          <a:p>
            <a:pPr eaLnBrk="1" hangingPunct="1"/>
            <a:r>
              <a:rPr lang="en-US" altLang="en-US" smtClean="0"/>
              <a:t>Some Basic Definitions</a:t>
            </a:r>
          </a:p>
        </p:txBody>
      </p:sp>
      <p:sp>
        <p:nvSpPr>
          <p:cNvPr id="63491" name="Rectangle 3"/>
          <p:cNvSpPr>
            <a:spLocks noGrp="1" noChangeArrowheads="1"/>
          </p:cNvSpPr>
          <p:nvPr>
            <p:ph type="body" sz="half" idx="1"/>
          </p:nvPr>
        </p:nvSpPr>
        <p:spPr>
          <a:xfrm>
            <a:off x="457200" y="1600200"/>
            <a:ext cx="8399463" cy="4525963"/>
          </a:xfrm>
        </p:spPr>
        <p:txBody>
          <a:bodyPr/>
          <a:lstStyle/>
          <a:p>
            <a:r>
              <a:rPr lang="en-US" altLang="zh-CN" sz="2800" b="1" dirty="0" smtClean="0">
                <a:ea typeface="宋体" panose="02010600030101010101" pitchFamily="2" charset="-122"/>
              </a:rPr>
              <a:t>Outgassing</a:t>
            </a:r>
            <a:r>
              <a:rPr lang="en-US" altLang="zh-CN" sz="2800" dirty="0" smtClean="0">
                <a:ea typeface="宋体" panose="02010600030101010101" pitchFamily="2" charset="-122"/>
              </a:rPr>
              <a:t> (sometimes called </a:t>
            </a:r>
            <a:r>
              <a:rPr lang="en-US" altLang="zh-CN" sz="2800" i="1" dirty="0" err="1" smtClean="0">
                <a:ea typeface="宋体" panose="02010600030101010101" pitchFamily="2" charset="-122"/>
              </a:rPr>
              <a:t>offgassing</a:t>
            </a:r>
            <a:r>
              <a:rPr lang="en-US" altLang="zh-CN" sz="2800" dirty="0" smtClean="0">
                <a:ea typeface="宋体" panose="02010600030101010101" pitchFamily="2" charset="-122"/>
              </a:rPr>
              <a:t>, particularly when in reference to indoor air quality) is the slow release of a gas that was trapped, frozen, absorbed or adsorbed in some material. </a:t>
            </a:r>
            <a:br>
              <a:rPr lang="en-US" altLang="zh-CN" sz="2800" dirty="0" smtClean="0">
                <a:ea typeface="宋体" panose="02010600030101010101" pitchFamily="2" charset="-122"/>
              </a:rPr>
            </a:br>
            <a:r>
              <a:rPr lang="en-US" altLang="zh-CN" sz="2800" dirty="0" smtClean="0">
                <a:ea typeface="宋体" panose="02010600030101010101" pitchFamily="2" charset="-122"/>
              </a:rPr>
              <a:t>(Mexican food uses lots of beans, </a:t>
            </a:r>
            <a:r>
              <a:rPr lang="en-US" altLang="zh-CN" sz="2800" dirty="0"/>
              <a:t>and </a:t>
            </a:r>
            <a:r>
              <a:rPr lang="en-US" altLang="zh-CN" sz="2800" dirty="0" smtClean="0"/>
              <a:t>in the </a:t>
            </a:r>
            <a:r>
              <a:rPr lang="en-US" altLang="zh-CN" sz="2800" dirty="0"/>
              <a:t>West, we </a:t>
            </a:r>
            <a:r>
              <a:rPr lang="en-US" altLang="zh-CN" sz="2800" dirty="0" smtClean="0">
                <a:ea typeface="宋体" panose="02010600030101010101" pitchFamily="2" charset="-122"/>
              </a:rPr>
              <a:t>know that if you eat lots beans, you may get lots of gas!)</a:t>
            </a:r>
            <a:endParaRPr lang="en-US" altLang="en-US" sz="2800" dirty="0" smtClean="0"/>
          </a:p>
        </p:txBody>
      </p:sp>
      <p:pic>
        <p:nvPicPr>
          <p:cNvPr id="2" name="mexican_gas-jamochas-alegr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48445" y="1681307"/>
            <a:ext cx="3048000" cy="2286000"/>
          </a:xfrm>
          <a:prstGeom prst="rect">
            <a:avLst/>
          </a:prstGeom>
        </p:spPr>
      </p:pic>
    </p:spTree>
    <p:extLst>
      <p:ext uri="{BB962C8B-B14F-4D97-AF65-F5344CB8AC3E}">
        <p14:creationId xmlns:p14="http://schemas.microsoft.com/office/powerpoint/2010/main" val="559110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2" fill="hold" display="0">
                  <p:stCondLst>
                    <p:cond delay="indefinite"/>
                  </p:stCondLst>
                </p:cTn>
                <p:tgtEl>
                  <p:spTgt spid="2"/>
                </p:tgtEl>
              </p:cMediaNode>
            </p:video>
          </p:childTnLst>
        </p:cTn>
      </p:par>
    </p:tnLst>
    <p:bldLst>
      <p:bldP spid="6349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smoking in a car with windows </a:t>
            </a:r>
            <a:r>
              <a:rPr lang="en-US" smtClean="0"/>
              <a:t>rolled down?</a:t>
            </a:r>
            <a:endParaRPr lang="en-US" dirty="0"/>
          </a:p>
        </p:txBody>
      </p:sp>
      <p:sp>
        <p:nvSpPr>
          <p:cNvPr id="3" name="Text Placeholder 2"/>
          <p:cNvSpPr>
            <a:spLocks noGrp="1"/>
          </p:cNvSpPr>
          <p:nvPr>
            <p:ph type="body" sz="half" idx="1"/>
          </p:nvPr>
        </p:nvSpPr>
        <p:spPr>
          <a:xfrm>
            <a:off x="457200" y="1600200"/>
            <a:ext cx="8001000" cy="4525963"/>
          </a:xfrm>
        </p:spPr>
        <p:txBody>
          <a:bodyPr/>
          <a:lstStyle/>
          <a:p>
            <a:r>
              <a:rPr lang="en-US" dirty="0" smtClean="0"/>
              <a:t>Even when the car is moving, the level of smoke can be twice the pollution in Beijing on a bad day.</a:t>
            </a:r>
          </a:p>
          <a:p>
            <a:r>
              <a:rPr lang="en-US" dirty="0" smtClean="0"/>
              <a:t>In some States and countries, smoking in a car with children present is considered child abuse, and the offenders may be arrested and the children placed </a:t>
            </a:r>
            <a:r>
              <a:rPr lang="en-US" smtClean="0"/>
              <a:t>in foster homes.</a:t>
            </a:r>
            <a:endParaRPr lang="en-US" dirty="0"/>
          </a:p>
        </p:txBody>
      </p:sp>
    </p:spTree>
    <p:extLst>
      <p:ext uri="{BB962C8B-B14F-4D97-AF65-F5344CB8AC3E}">
        <p14:creationId xmlns:p14="http://schemas.microsoft.com/office/powerpoint/2010/main" val="40521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When the father comes home from work and he has the smell of cigarette smoke on his clothes and he picks up his infant baby for a hug, that baby is breathing in the third-hand smoke next to its nose, and could die that very night. When the mother who works in a smoke-filled environment comes home from work and she has the smell of cigarette smoke on her clothes and she picks up her infant baby for a hug, that baby is breathing in the third-hand smoke next to its nose, and could die that very night. The parent or the adult may have just committed murder.</a:t>
            </a:r>
          </a:p>
        </p:txBody>
      </p:sp>
    </p:spTree>
    <p:extLst>
      <p:ext uri="{BB962C8B-B14F-4D97-AF65-F5344CB8AC3E}">
        <p14:creationId xmlns:p14="http://schemas.microsoft.com/office/powerpoint/2010/main" val="3634923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82493"/>
            <a:ext cx="8229600" cy="4525963"/>
          </a:xfrm>
        </p:spPr>
        <p:txBody>
          <a:bodyPr>
            <a:normAutofit/>
          </a:bodyPr>
          <a:lstStyle/>
          <a:p>
            <a:pPr marL="0" indent="0">
              <a:buNone/>
            </a:pPr>
            <a:r>
              <a:rPr lang="en-US" sz="4000" dirty="0" smtClean="0"/>
              <a:t>You can find high-grade</a:t>
            </a:r>
            <a:r>
              <a:rPr lang="en-US" sz="4000" dirty="0"/>
              <a:t> </a:t>
            </a:r>
            <a:r>
              <a:rPr lang="en-US" sz="4000" dirty="0" smtClean="0"/>
              <a:t/>
            </a:r>
            <a:br>
              <a:rPr lang="en-US" sz="4000" dirty="0" smtClean="0"/>
            </a:br>
            <a:r>
              <a:rPr lang="en-US" sz="4000" dirty="0" smtClean="0"/>
              <a:t>extra </a:t>
            </a:r>
            <a:r>
              <a:rPr lang="en-US" sz="4000" dirty="0"/>
              <a:t>virgin </a:t>
            </a:r>
            <a:r>
              <a:rPr lang="en-US" sz="4000" dirty="0" smtClean="0"/>
              <a:t>olive </a:t>
            </a:r>
            <a:r>
              <a:rPr lang="en-US" sz="4000" dirty="0"/>
              <a:t>oil.</a:t>
            </a:r>
          </a:p>
          <a:p>
            <a:pPr marL="0" indent="0">
              <a:buNone/>
            </a:pPr>
            <a:r>
              <a:rPr lang="en-US" dirty="0" smtClean="0"/>
              <a:t>Authentic olive oil can be of Greek, Italian, or Spanish origin; </a:t>
            </a:r>
            <a:r>
              <a:rPr lang="en-US" dirty="0"/>
              <a:t>extra virgin olive oil </a:t>
            </a:r>
            <a:r>
              <a:rPr lang="en-US" dirty="0" smtClean="0"/>
              <a:t>is of </a:t>
            </a:r>
            <a:r>
              <a:rPr lang="en-US" dirty="0"/>
              <a:t>the highest class</a:t>
            </a:r>
            <a:r>
              <a:rPr lang="en-US" dirty="0" smtClean="0"/>
              <a:t>.</a:t>
            </a:r>
          </a:p>
          <a:p>
            <a:pPr marL="0" indent="0">
              <a:buNone/>
            </a:pPr>
            <a:r>
              <a:rPr lang="en-US" dirty="0" smtClean="0"/>
              <a:t>If you know the source, you may also find real olive oil you can trust from olives in Australia and California.</a:t>
            </a:r>
            <a:endParaRPr lang="en-US" dirty="0"/>
          </a:p>
          <a:p>
            <a:endParaRPr lang="en-US" dirty="0"/>
          </a:p>
        </p:txBody>
      </p:sp>
    </p:spTree>
    <p:extLst>
      <p:ext uri="{BB962C8B-B14F-4D97-AF65-F5344CB8AC3E}">
        <p14:creationId xmlns:p14="http://schemas.microsoft.com/office/powerpoint/2010/main" val="36284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Yes, it is that serious.</a:t>
            </a:r>
          </a:p>
          <a:p>
            <a:r>
              <a:rPr lang="en-US"/>
              <a:t> </a:t>
            </a:r>
            <a:r>
              <a:rPr lang="en-US" smtClean="0"/>
              <a:t>28,000 </a:t>
            </a:r>
            <a:r>
              <a:rPr lang="en-US" dirty="0"/>
              <a:t>Chinese infants and children die each year from exposure to second-hand and third-hand smoke.</a:t>
            </a:r>
          </a:p>
          <a:p>
            <a:endParaRPr lang="en-US" dirty="0"/>
          </a:p>
        </p:txBody>
      </p:sp>
    </p:spTree>
    <p:extLst>
      <p:ext uri="{BB962C8B-B14F-4D97-AF65-F5344CB8AC3E}">
        <p14:creationId xmlns:p14="http://schemas.microsoft.com/office/powerpoint/2010/main" val="1884268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90000"/>
              </a:lnSpc>
              <a:buNone/>
            </a:pPr>
            <a:r>
              <a:rPr lang="en-US" dirty="0" smtClean="0"/>
              <a:t>This brings us to today’s topic:</a:t>
            </a:r>
          </a:p>
          <a:p>
            <a:pPr marL="0" indent="0">
              <a:lnSpc>
                <a:spcPct val="90000"/>
              </a:lnSpc>
              <a:buNone/>
            </a:pPr>
            <a:endParaRPr lang="en-US" altLang="en-US" dirty="0"/>
          </a:p>
          <a:p>
            <a:pPr marL="0" indent="0" algn="ctr">
              <a:buNone/>
            </a:pPr>
            <a:r>
              <a:rPr lang="en-US" sz="4800" dirty="0" smtClean="0">
                <a:solidFill>
                  <a:srgbClr val="FF0000"/>
                </a:solidFill>
              </a:rPr>
              <a:t>The Hidden Power of Remorse</a:t>
            </a:r>
            <a:endParaRPr lang="en-US" sz="4800" dirty="0">
              <a:solidFill>
                <a:srgbClr val="FF0000"/>
              </a:solidFill>
            </a:endParaRPr>
          </a:p>
        </p:txBody>
      </p:sp>
    </p:spTree>
    <p:extLst>
      <p:ext uri="{BB962C8B-B14F-4D97-AF65-F5344CB8AC3E}">
        <p14:creationId xmlns:p14="http://schemas.microsoft.com/office/powerpoint/2010/main" val="12487011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D4A98A0-B14A-455C-84F8-1F839AAABF68}" type="slidenum">
              <a:rPr lang="en-US" altLang="en-US" b="0"/>
              <a:pPr eaLnBrk="1" hangingPunct="1"/>
              <a:t>42</a:t>
            </a:fld>
            <a:endParaRPr lang="en-US" altLang="en-US" b="0"/>
          </a:p>
        </p:txBody>
      </p:sp>
      <p:sp>
        <p:nvSpPr>
          <p:cNvPr id="142339" name="Rectangle 2"/>
          <p:cNvSpPr>
            <a:spLocks noGrp="1" noChangeArrowheads="1"/>
          </p:cNvSpPr>
          <p:nvPr>
            <p:ph type="title"/>
          </p:nvPr>
        </p:nvSpPr>
        <p:spPr/>
        <p:txBody>
          <a:bodyPr/>
          <a:lstStyle/>
          <a:p>
            <a:endParaRPr lang="en-US" altLang="en-US" dirty="0" smtClean="0"/>
          </a:p>
        </p:txBody>
      </p:sp>
      <p:sp>
        <p:nvSpPr>
          <p:cNvPr id="77827" name="Rectangle 3"/>
          <p:cNvSpPr>
            <a:spLocks noGrp="1" noChangeArrowheads="1"/>
          </p:cNvSpPr>
          <p:nvPr>
            <p:ph type="body" idx="1"/>
          </p:nvPr>
        </p:nvSpPr>
        <p:spPr/>
        <p:txBody>
          <a:bodyPr>
            <a:normAutofit lnSpcReduction="10000"/>
          </a:bodyPr>
          <a:lstStyle/>
          <a:p>
            <a:r>
              <a:rPr lang="en-US" altLang="zh-CN" dirty="0" smtClean="0">
                <a:ea typeface="宋体" panose="02010600030101010101" pitchFamily="2" charset="-122"/>
              </a:rPr>
              <a:t>What I have just done is accused some of you and some people you know of murder.</a:t>
            </a:r>
          </a:p>
          <a:p>
            <a:r>
              <a:rPr lang="en-US" altLang="en-US" dirty="0" smtClean="0">
                <a:ea typeface="宋体" panose="02010600030101010101" pitchFamily="2" charset="-122"/>
              </a:rPr>
              <a:t>Be angry, but not at me; I’m just the messenger.</a:t>
            </a:r>
          </a:p>
          <a:p>
            <a:r>
              <a:rPr lang="en-US" altLang="en-US" dirty="0" smtClean="0">
                <a:ea typeface="宋体" panose="02010600030101010101" pitchFamily="2" charset="-122"/>
              </a:rPr>
              <a:t>It is the tobacco industry that lied to you, lied to me, to all of us.</a:t>
            </a:r>
          </a:p>
          <a:p>
            <a:r>
              <a:rPr lang="en-US" altLang="en-US" dirty="0" smtClean="0">
                <a:ea typeface="宋体" panose="02010600030101010101" pitchFamily="2" charset="-122"/>
              </a:rPr>
              <a:t>But don’t let the remorse destroy you.</a:t>
            </a:r>
          </a:p>
          <a:p>
            <a:r>
              <a:rPr lang="en-US" altLang="en-US" dirty="0" smtClean="0">
                <a:ea typeface="宋体" panose="02010600030101010101" pitchFamily="2" charset="-122"/>
              </a:rPr>
              <a:t>Use its power to motivate you as it has me, to help others.</a:t>
            </a:r>
            <a:endParaRPr lang="en-US" altLang="en-US" dirty="0" smtClean="0"/>
          </a:p>
        </p:txBody>
      </p:sp>
    </p:spTree>
    <p:extLst>
      <p:ext uri="{BB962C8B-B14F-4D97-AF65-F5344CB8AC3E}">
        <p14:creationId xmlns:p14="http://schemas.microsoft.com/office/powerpoint/2010/main" val="236334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2000"/>
                                        <p:tgtEl>
                                          <p:spTgt spid="77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fade">
                                      <p:cBhvr>
                                        <p:cTn id="12" dur="2000"/>
                                        <p:tgtEl>
                                          <p:spTgt spid="778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827">
                                            <p:txEl>
                                              <p:pRg st="2" end="2"/>
                                            </p:txEl>
                                          </p:spTgt>
                                        </p:tgtEl>
                                        <p:attrNameLst>
                                          <p:attrName>style.visibility</p:attrName>
                                        </p:attrNameLst>
                                      </p:cBhvr>
                                      <p:to>
                                        <p:strVal val="visible"/>
                                      </p:to>
                                    </p:set>
                                    <p:animEffect transition="in" filter="fade">
                                      <p:cBhvr>
                                        <p:cTn id="17" dur="2000"/>
                                        <p:tgtEl>
                                          <p:spTgt spid="778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827">
                                            <p:txEl>
                                              <p:pRg st="3" end="3"/>
                                            </p:txEl>
                                          </p:spTgt>
                                        </p:tgtEl>
                                        <p:attrNameLst>
                                          <p:attrName>style.visibility</p:attrName>
                                        </p:attrNameLst>
                                      </p:cBhvr>
                                      <p:to>
                                        <p:strVal val="visible"/>
                                      </p:to>
                                    </p:set>
                                    <p:animEffect transition="in" filter="fade">
                                      <p:cBhvr>
                                        <p:cTn id="22" dur="2000"/>
                                        <p:tgtEl>
                                          <p:spTgt spid="778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827">
                                            <p:txEl>
                                              <p:pRg st="4" end="4"/>
                                            </p:txEl>
                                          </p:spTgt>
                                        </p:tgtEl>
                                        <p:attrNameLst>
                                          <p:attrName>style.visibility</p:attrName>
                                        </p:attrNameLst>
                                      </p:cBhvr>
                                      <p:to>
                                        <p:strVal val="visible"/>
                                      </p:to>
                                    </p:set>
                                    <p:animEffect transition="in" filter="fade">
                                      <p:cBhvr>
                                        <p:cTn id="27" dur="2000"/>
                                        <p:tgtEl>
                                          <p:spTgt spid="77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D9DD0D7-F1F4-4506-A38C-9825F338C054}" type="slidenum">
              <a:rPr lang="en-US" altLang="en-US" b="0"/>
              <a:pPr eaLnBrk="1" hangingPunct="1"/>
              <a:t>43</a:t>
            </a:fld>
            <a:endParaRPr lang="en-US" altLang="en-US" b="0"/>
          </a:p>
        </p:txBody>
      </p:sp>
      <p:sp>
        <p:nvSpPr>
          <p:cNvPr id="145411"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79875" name="Rectangle 3"/>
          <p:cNvSpPr>
            <a:spLocks noGrp="1" noChangeArrowheads="1"/>
          </p:cNvSpPr>
          <p:nvPr>
            <p:ph type="body" idx="1"/>
          </p:nvPr>
        </p:nvSpPr>
        <p:spPr/>
        <p:txBody>
          <a:bodyPr/>
          <a:lstStyle/>
          <a:p>
            <a:pPr algn="ctr">
              <a:buFontTx/>
              <a:buNone/>
            </a:pPr>
            <a:r>
              <a:rPr lang="en-US" altLang="zh-CN" sz="3600" smtClean="0">
                <a:ea typeface="宋体" panose="02010600030101010101" pitchFamily="2" charset="-122"/>
              </a:rPr>
              <a:t>If you are a smoker:</a:t>
            </a:r>
          </a:p>
          <a:p>
            <a:r>
              <a:rPr lang="en-US" altLang="en-US" smtClean="0"/>
              <a:t>You have a right to smoke, but please honor the rights of the non-smoker to clean air and personal health.</a:t>
            </a:r>
          </a:p>
          <a:p>
            <a:r>
              <a:rPr lang="en-US" altLang="en-US" smtClean="0"/>
              <a:t>If you wish to smoke in the presence of others, politely ask first if it is OK.</a:t>
            </a:r>
          </a:p>
        </p:txBody>
      </p:sp>
    </p:spTree>
    <p:extLst>
      <p:ext uri="{BB962C8B-B14F-4D97-AF65-F5344CB8AC3E}">
        <p14:creationId xmlns:p14="http://schemas.microsoft.com/office/powerpoint/2010/main" val="556978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20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20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20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836E3A4-83A0-463A-A382-1F7E5CBC835A}" type="slidenum">
              <a:rPr lang="en-US" altLang="en-US" b="0"/>
              <a:pPr eaLnBrk="1" hangingPunct="1"/>
              <a:t>44</a:t>
            </a:fld>
            <a:endParaRPr lang="en-US" altLang="en-US" b="0"/>
          </a:p>
        </p:txBody>
      </p:sp>
      <p:sp>
        <p:nvSpPr>
          <p:cNvPr id="146435"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80899" name="Rectangle 3"/>
          <p:cNvSpPr>
            <a:spLocks noGrp="1" noChangeArrowheads="1"/>
          </p:cNvSpPr>
          <p:nvPr>
            <p:ph type="body" idx="1"/>
          </p:nvPr>
        </p:nvSpPr>
        <p:spPr>
          <a:xfrm>
            <a:off x="457200" y="1600200"/>
            <a:ext cx="8229600" cy="5257800"/>
          </a:xfrm>
        </p:spPr>
        <p:txBody>
          <a:bodyPr/>
          <a:lstStyle/>
          <a:p>
            <a:pPr algn="ctr">
              <a:buFontTx/>
              <a:buNone/>
            </a:pPr>
            <a:r>
              <a:rPr lang="en-US" altLang="zh-CN" sz="3600" dirty="0" smtClean="0">
                <a:ea typeface="宋体" panose="02010600030101010101" pitchFamily="2" charset="-122"/>
              </a:rPr>
              <a:t>If you are a smoker:</a:t>
            </a:r>
          </a:p>
          <a:p>
            <a:r>
              <a:rPr lang="en-US" altLang="en-US" dirty="0" smtClean="0"/>
              <a:t>Honor all </a:t>
            </a:r>
            <a:r>
              <a:rPr lang="en-US" altLang="zh-CN" dirty="0" smtClean="0">
                <a:ea typeface="宋体" panose="02010600030101010101" pitchFamily="2" charset="-122"/>
              </a:rPr>
              <a:t>people </a:t>
            </a:r>
            <a:r>
              <a:rPr lang="en-US" altLang="en-US" dirty="0" smtClean="0"/>
              <a:t>(women and children especially) by not smoking around them.</a:t>
            </a:r>
          </a:p>
          <a:p>
            <a:r>
              <a:rPr lang="en-US" altLang="en-US" dirty="0" smtClean="0"/>
              <a:t>Avoid smoking in halls, stairwells, and bathrooms; smoke may linger there and cause health problems for others</a:t>
            </a:r>
            <a:r>
              <a:rPr lang="en-US" altLang="zh-CN" dirty="0" smtClean="0">
                <a:ea typeface="宋体" panose="02010600030101010101" pitchFamily="2" charset="-122"/>
              </a:rPr>
              <a:t> (third-hand smoke</a:t>
            </a:r>
            <a:r>
              <a:rPr lang="en-US" altLang="zh-CN" dirty="0" smtClean="0">
                <a:ea typeface="宋体" panose="02010600030101010101" pitchFamily="2" charset="-122"/>
              </a:rPr>
              <a:t>).</a:t>
            </a:r>
          </a:p>
          <a:p>
            <a:r>
              <a:rPr lang="en-US" altLang="en-US" dirty="0" smtClean="0">
                <a:ea typeface="宋体" panose="02010600030101010101" pitchFamily="2" charset="-122"/>
              </a:rPr>
              <a:t>Second-hand smoke can persist for up to 30 minutes; third-hand smoke can persist for up to five years!</a:t>
            </a:r>
            <a:endParaRPr lang="en-US" altLang="en-US" dirty="0" smtClean="0"/>
          </a:p>
        </p:txBody>
      </p:sp>
    </p:spTree>
    <p:extLst>
      <p:ext uri="{BB962C8B-B14F-4D97-AF65-F5344CB8AC3E}">
        <p14:creationId xmlns:p14="http://schemas.microsoft.com/office/powerpoint/2010/main" val="1035147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2000"/>
                                        <p:tgtEl>
                                          <p:spTgt spid="8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2000"/>
                                        <p:tgtEl>
                                          <p:spTgt spid="80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fade">
                                      <p:cBhvr>
                                        <p:cTn id="17" dur="2000"/>
                                        <p:tgtEl>
                                          <p:spTgt spid="80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Effect transition="in" filter="fade">
                                      <p:cBhvr>
                                        <p:cTn id="22" dur="20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2A6DAAE-ECB9-4084-A52A-6704928DFF00}" type="slidenum">
              <a:rPr lang="en-US" altLang="en-US" b="0"/>
              <a:pPr eaLnBrk="1" hangingPunct="1"/>
              <a:t>45</a:t>
            </a:fld>
            <a:endParaRPr lang="en-US" altLang="en-US" b="0"/>
          </a:p>
        </p:txBody>
      </p:sp>
      <p:sp>
        <p:nvSpPr>
          <p:cNvPr id="147459"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81923" name="Rectangle 3"/>
          <p:cNvSpPr>
            <a:spLocks noGrp="1" noChangeArrowheads="1"/>
          </p:cNvSpPr>
          <p:nvPr>
            <p:ph type="body" idx="1"/>
          </p:nvPr>
        </p:nvSpPr>
        <p:spPr/>
        <p:txBody>
          <a:bodyPr/>
          <a:lstStyle/>
          <a:p>
            <a:pPr algn="ctr">
              <a:lnSpc>
                <a:spcPct val="90000"/>
              </a:lnSpc>
              <a:buFontTx/>
              <a:buNone/>
            </a:pPr>
            <a:r>
              <a:rPr lang="en-US" altLang="zh-CN" sz="3600" smtClean="0">
                <a:ea typeface="宋体" panose="02010600030101010101" pitchFamily="2" charset="-122"/>
              </a:rPr>
              <a:t>If you are a smoker:</a:t>
            </a:r>
          </a:p>
          <a:p>
            <a:pPr>
              <a:lnSpc>
                <a:spcPct val="90000"/>
              </a:lnSpc>
            </a:pPr>
            <a:r>
              <a:rPr lang="en-US" altLang="en-US" smtClean="0"/>
              <a:t>If you smoke outside, keep at least 10 meters away from doors and windows; try to be downwind of buildings.</a:t>
            </a:r>
            <a:endParaRPr lang="en-US" altLang="zh-CN" smtClean="0">
              <a:ea typeface="宋体" panose="02010600030101010101" pitchFamily="2" charset="-122"/>
            </a:endParaRPr>
          </a:p>
          <a:p>
            <a:pPr>
              <a:lnSpc>
                <a:spcPct val="90000"/>
              </a:lnSpc>
            </a:pPr>
            <a:r>
              <a:rPr lang="en-US" altLang="zh-CN" smtClean="0">
                <a:ea typeface="宋体" panose="02010600030101010101" pitchFamily="2" charset="-122"/>
              </a:rPr>
              <a:t>When finished smoking, extinguish the cigarette before disposing of it in a proper receptacle: 100 million smoldering cigarette butts contribute significantly to air pollution in China. </a:t>
            </a:r>
            <a:endParaRPr lang="en-US" altLang="en-US" smtClean="0"/>
          </a:p>
          <a:p>
            <a:pPr>
              <a:lnSpc>
                <a:spcPct val="90000"/>
              </a:lnSpc>
            </a:pPr>
            <a:endParaRPr lang="en-US" altLang="en-US" smtClean="0"/>
          </a:p>
        </p:txBody>
      </p:sp>
      <p:pic>
        <p:nvPicPr>
          <p:cNvPr id="81924" name="Picture 4" descr="passive smoke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533400"/>
            <a:ext cx="59436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473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2000"/>
                                        <p:tgtEl>
                                          <p:spTgt spid="81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2000"/>
                                        <p:tgtEl>
                                          <p:spTgt spid="81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81924"/>
                                        </p:tgtEl>
                                        <p:attrNameLst>
                                          <p:attrName>style.visibility</p:attrName>
                                        </p:attrNameLst>
                                      </p:cBhvr>
                                      <p:to>
                                        <p:strVal val="visible"/>
                                      </p:to>
                                    </p:set>
                                    <p:anim calcmode="lin" valueType="num">
                                      <p:cBhvr>
                                        <p:cTn id="17" dur="500" fill="hold"/>
                                        <p:tgtEl>
                                          <p:spTgt spid="81924"/>
                                        </p:tgtEl>
                                        <p:attrNameLst>
                                          <p:attrName>ppt_w</p:attrName>
                                        </p:attrNameLst>
                                      </p:cBhvr>
                                      <p:tavLst>
                                        <p:tav tm="0">
                                          <p:val>
                                            <p:fltVal val="0"/>
                                          </p:val>
                                        </p:tav>
                                        <p:tav tm="100000">
                                          <p:val>
                                            <p:strVal val="#ppt_w"/>
                                          </p:val>
                                        </p:tav>
                                      </p:tavLst>
                                    </p:anim>
                                    <p:anim calcmode="lin" valueType="num">
                                      <p:cBhvr>
                                        <p:cTn id="18" dur="500" fill="hold"/>
                                        <p:tgtEl>
                                          <p:spTgt spid="81924"/>
                                        </p:tgtEl>
                                        <p:attrNameLst>
                                          <p:attrName>ppt_h</p:attrName>
                                        </p:attrNameLst>
                                      </p:cBhvr>
                                      <p:tavLst>
                                        <p:tav tm="0">
                                          <p:val>
                                            <p:fltVal val="0"/>
                                          </p:val>
                                        </p:tav>
                                        <p:tav tm="100000">
                                          <p:val>
                                            <p:strVal val="#ppt_h"/>
                                          </p:val>
                                        </p:tav>
                                      </p:tavLst>
                                    </p:anim>
                                    <p:animEffect transition="in" filter="fade">
                                      <p:cBhvr>
                                        <p:cTn id="19" dur="500"/>
                                        <p:tgtEl>
                                          <p:spTgt spid="819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xit" presetSubtype="0" fill="hold" nodeType="clickEffect">
                                  <p:stCondLst>
                                    <p:cond delay="0"/>
                                  </p:stCondLst>
                                  <p:childTnLst>
                                    <p:anim calcmode="lin" valueType="num">
                                      <p:cBhvr>
                                        <p:cTn id="23" dur="500"/>
                                        <p:tgtEl>
                                          <p:spTgt spid="81924"/>
                                        </p:tgtEl>
                                        <p:attrNameLst>
                                          <p:attrName>ppt_w</p:attrName>
                                        </p:attrNameLst>
                                      </p:cBhvr>
                                      <p:tavLst>
                                        <p:tav tm="0">
                                          <p:val>
                                            <p:strVal val="ppt_w"/>
                                          </p:val>
                                        </p:tav>
                                        <p:tav tm="100000">
                                          <p:val>
                                            <p:fltVal val="0"/>
                                          </p:val>
                                        </p:tav>
                                      </p:tavLst>
                                    </p:anim>
                                    <p:anim calcmode="lin" valueType="num">
                                      <p:cBhvr>
                                        <p:cTn id="24" dur="500"/>
                                        <p:tgtEl>
                                          <p:spTgt spid="81924"/>
                                        </p:tgtEl>
                                        <p:attrNameLst>
                                          <p:attrName>ppt_h</p:attrName>
                                        </p:attrNameLst>
                                      </p:cBhvr>
                                      <p:tavLst>
                                        <p:tav tm="0">
                                          <p:val>
                                            <p:strVal val="ppt_h"/>
                                          </p:val>
                                        </p:tav>
                                        <p:tav tm="100000">
                                          <p:val>
                                            <p:fltVal val="0"/>
                                          </p:val>
                                        </p:tav>
                                      </p:tavLst>
                                    </p:anim>
                                    <p:animEffect transition="out" filter="fade">
                                      <p:cBhvr>
                                        <p:cTn id="25" dur="500"/>
                                        <p:tgtEl>
                                          <p:spTgt spid="81924"/>
                                        </p:tgtEl>
                                      </p:cBhvr>
                                    </p:animEffect>
                                    <p:set>
                                      <p:cBhvr>
                                        <p:cTn id="26" dur="1" fill="hold">
                                          <p:stCondLst>
                                            <p:cond delay="499"/>
                                          </p:stCondLst>
                                        </p:cTn>
                                        <p:tgtEl>
                                          <p:spTgt spid="81924"/>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1923">
                                            <p:txEl>
                                              <p:pRg st="2" end="2"/>
                                            </p:txEl>
                                          </p:spTgt>
                                        </p:tgtEl>
                                        <p:attrNameLst>
                                          <p:attrName>style.visibility</p:attrName>
                                        </p:attrNameLst>
                                      </p:cBhvr>
                                      <p:to>
                                        <p:strVal val="visible"/>
                                      </p:to>
                                    </p:set>
                                    <p:animEffect transition="in" filter="fade">
                                      <p:cBhvr>
                                        <p:cTn id="29" dur="2000"/>
                                        <p:tgtEl>
                                          <p:spTgt spid="81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F8DAA08-CA1D-47CB-8327-FD21CD710CF1}" type="slidenum">
              <a:rPr lang="en-US" altLang="en-US" b="0"/>
              <a:pPr eaLnBrk="1" hangingPunct="1"/>
              <a:t>46</a:t>
            </a:fld>
            <a:endParaRPr lang="en-US" altLang="en-US" b="0"/>
          </a:p>
        </p:txBody>
      </p:sp>
      <p:sp>
        <p:nvSpPr>
          <p:cNvPr id="148483"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109571" name="Rectangle 3"/>
          <p:cNvSpPr>
            <a:spLocks noGrp="1" noChangeArrowheads="1"/>
          </p:cNvSpPr>
          <p:nvPr>
            <p:ph type="body" idx="1"/>
          </p:nvPr>
        </p:nvSpPr>
        <p:spPr>
          <a:xfrm>
            <a:off x="457200" y="1600200"/>
            <a:ext cx="8229600" cy="5257800"/>
          </a:xfrm>
        </p:spPr>
        <p:txBody>
          <a:bodyPr/>
          <a:lstStyle/>
          <a:p>
            <a:pPr algn="ctr">
              <a:buFontTx/>
              <a:buNone/>
            </a:pPr>
            <a:r>
              <a:rPr lang="en-US" altLang="zh-CN" sz="3600" dirty="0" smtClean="0">
                <a:ea typeface="宋体" panose="02010600030101010101" pitchFamily="2" charset="-122"/>
              </a:rPr>
              <a:t>If you are a smoker:</a:t>
            </a:r>
          </a:p>
          <a:p>
            <a:r>
              <a:rPr lang="en-US" altLang="en-US" dirty="0" smtClean="0"/>
              <a:t>Quit.</a:t>
            </a:r>
          </a:p>
          <a:p>
            <a:r>
              <a:rPr lang="en-US" altLang="en-US" dirty="0" smtClean="0"/>
              <a:t>When you quit, be sure to invite friends and family to support your efforts. It is difficult to quit when others are helping you, but it is even more difficult to do it alone.</a:t>
            </a:r>
          </a:p>
          <a:p>
            <a:r>
              <a:rPr lang="en-US" altLang="en-US" dirty="0" smtClean="0"/>
              <a:t>Do not be discouraged; most have to try at least five times before being successful.</a:t>
            </a:r>
          </a:p>
          <a:p>
            <a:r>
              <a:rPr lang="en-US" altLang="en-US" dirty="0" smtClean="0"/>
              <a:t>And even then, less than one in five succeeds.</a:t>
            </a:r>
          </a:p>
        </p:txBody>
      </p:sp>
    </p:spTree>
    <p:extLst>
      <p:ext uri="{BB962C8B-B14F-4D97-AF65-F5344CB8AC3E}">
        <p14:creationId xmlns:p14="http://schemas.microsoft.com/office/powerpoint/2010/main" val="3684840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fade">
                                      <p:cBhvr>
                                        <p:cTn id="12" dur="2000"/>
                                        <p:tgtEl>
                                          <p:spTgt spid="109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9571">
                                            <p:txEl>
                                              <p:pRg st="2" end="2"/>
                                            </p:txEl>
                                          </p:spTgt>
                                        </p:tgtEl>
                                        <p:attrNameLst>
                                          <p:attrName>style.visibility</p:attrName>
                                        </p:attrNameLst>
                                      </p:cBhvr>
                                      <p:to>
                                        <p:strVal val="visible"/>
                                      </p:to>
                                    </p:set>
                                    <p:animEffect transition="in" filter="fade">
                                      <p:cBhvr>
                                        <p:cTn id="17" dur="2000"/>
                                        <p:tgtEl>
                                          <p:spTgt spid="109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9571">
                                            <p:txEl>
                                              <p:pRg st="3" end="3"/>
                                            </p:txEl>
                                          </p:spTgt>
                                        </p:tgtEl>
                                        <p:attrNameLst>
                                          <p:attrName>style.visibility</p:attrName>
                                        </p:attrNameLst>
                                      </p:cBhvr>
                                      <p:to>
                                        <p:strVal val="visible"/>
                                      </p:to>
                                    </p:set>
                                    <p:animEffect transition="in" filter="fade">
                                      <p:cBhvr>
                                        <p:cTn id="22" dur="2000"/>
                                        <p:tgtEl>
                                          <p:spTgt spid="1095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9571">
                                            <p:txEl>
                                              <p:pRg st="4" end="4"/>
                                            </p:txEl>
                                          </p:spTgt>
                                        </p:tgtEl>
                                        <p:attrNameLst>
                                          <p:attrName>style.visibility</p:attrName>
                                        </p:attrNameLst>
                                      </p:cBhvr>
                                      <p:to>
                                        <p:strVal val="visible"/>
                                      </p:to>
                                    </p:set>
                                    <p:animEffect transition="in" filter="fade">
                                      <p:cBhvr>
                                        <p:cTn id="27" dur="2000"/>
                                        <p:tgtEl>
                                          <p:spTgt spid="109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3148A29-B2AC-44B1-88B9-185EFD6E60FB}" type="slidenum">
              <a:rPr lang="en-US" altLang="en-US" b="0"/>
              <a:pPr eaLnBrk="1" hangingPunct="1"/>
              <a:t>47</a:t>
            </a:fld>
            <a:endParaRPr lang="en-US" altLang="en-US" b="0"/>
          </a:p>
        </p:txBody>
      </p:sp>
      <p:sp>
        <p:nvSpPr>
          <p:cNvPr id="149507" name="Rectangle 2"/>
          <p:cNvSpPr>
            <a:spLocks noGrp="1" noChangeArrowheads="1"/>
          </p:cNvSpPr>
          <p:nvPr>
            <p:ph type="title"/>
          </p:nvPr>
        </p:nvSpPr>
        <p:spPr/>
        <p:txBody>
          <a:bodyPr/>
          <a:lstStyle/>
          <a:p>
            <a:endParaRPr lang="en-US" altLang="en-US" smtClean="0"/>
          </a:p>
        </p:txBody>
      </p:sp>
      <p:sp>
        <p:nvSpPr>
          <p:cNvPr id="118787" name="Rectangle 3"/>
          <p:cNvSpPr>
            <a:spLocks noGrp="1" noChangeArrowheads="1"/>
          </p:cNvSpPr>
          <p:nvPr>
            <p:ph type="body" idx="1"/>
          </p:nvPr>
        </p:nvSpPr>
        <p:spPr/>
        <p:txBody>
          <a:bodyPr/>
          <a:lstStyle/>
          <a:p>
            <a:r>
              <a:rPr lang="en-US" altLang="en-US" dirty="0" smtClean="0"/>
              <a:t>You are man enough to smoke; are you man enough to not smoke around women and children and other living things?</a:t>
            </a:r>
          </a:p>
          <a:p>
            <a:r>
              <a:rPr lang="en-US" altLang="en-US" dirty="0" smtClean="0"/>
              <a:t>You are man enough to smoke; are you man enough to support our China into becoming a healthier Nation?</a:t>
            </a:r>
          </a:p>
        </p:txBody>
      </p:sp>
    </p:spTree>
    <p:extLst>
      <p:ext uri="{BB962C8B-B14F-4D97-AF65-F5344CB8AC3E}">
        <p14:creationId xmlns:p14="http://schemas.microsoft.com/office/powerpoint/2010/main" val="2942762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fade">
                                      <p:cBhvr>
                                        <p:cTn id="7" dur="2000"/>
                                        <p:tgtEl>
                                          <p:spTgt spid="118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fade">
                                      <p:cBhvr>
                                        <p:cTn id="12" dur="2000"/>
                                        <p:tgtEl>
                                          <p:spTgt spid="118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284D00-0551-4028-9DF3-3051E48E5063}" type="slidenum">
              <a:rPr lang="en-US" altLang="en-US" b="0"/>
              <a:pPr eaLnBrk="1" hangingPunct="1"/>
              <a:t>48</a:t>
            </a:fld>
            <a:endParaRPr lang="en-US" altLang="en-US" b="0"/>
          </a:p>
        </p:txBody>
      </p:sp>
      <p:sp>
        <p:nvSpPr>
          <p:cNvPr id="150531"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82947" name="Rectangle 3"/>
          <p:cNvSpPr>
            <a:spLocks noGrp="1" noChangeArrowheads="1"/>
          </p:cNvSpPr>
          <p:nvPr>
            <p:ph type="body" idx="1"/>
          </p:nvPr>
        </p:nvSpPr>
        <p:spPr/>
        <p:txBody>
          <a:bodyPr/>
          <a:lstStyle/>
          <a:p>
            <a:pPr algn="ctr">
              <a:buFontTx/>
              <a:buNone/>
            </a:pPr>
            <a:r>
              <a:rPr lang="en-US" altLang="zh-CN" sz="3600" dirty="0" smtClean="0">
                <a:ea typeface="宋体" panose="02010600030101010101" pitchFamily="2" charset="-122"/>
              </a:rPr>
              <a:t>If you are a non-smoker:</a:t>
            </a:r>
          </a:p>
          <a:p>
            <a:r>
              <a:rPr lang="en-US" altLang="zh-CN" dirty="0" smtClean="0">
                <a:ea typeface="宋体" panose="02010600030101010101" pitchFamily="2" charset="-122"/>
              </a:rPr>
              <a:t>Do NOT be angry at smokers. It is not their fault! They were lied to just like you were.</a:t>
            </a:r>
          </a:p>
          <a:p>
            <a:r>
              <a:rPr lang="en-US" altLang="zh-CN" dirty="0" smtClean="0">
                <a:ea typeface="宋体" panose="02010600030101010101" pitchFamily="2" charset="-122"/>
              </a:rPr>
              <a:t>Avoid smoke-filled rooms.</a:t>
            </a:r>
          </a:p>
          <a:p>
            <a:r>
              <a:rPr lang="en-US" altLang="zh-CN" dirty="0" smtClean="0">
                <a:ea typeface="宋体" panose="02010600030101010101" pitchFamily="2" charset="-122"/>
              </a:rPr>
              <a:t>Politely ask smokers to refrain from smoking around you</a:t>
            </a:r>
            <a:r>
              <a:rPr lang="en-US" altLang="zh-CN" dirty="0" smtClean="0">
                <a:ea typeface="宋体" panose="02010600030101010101" pitchFamily="2" charset="-122"/>
              </a:rPr>
              <a:t>.</a:t>
            </a:r>
          </a:p>
          <a:p>
            <a:endParaRPr lang="en-US" altLang="en-US" dirty="0" smtClean="0"/>
          </a:p>
        </p:txBody>
      </p:sp>
    </p:spTree>
    <p:extLst>
      <p:ext uri="{BB962C8B-B14F-4D97-AF65-F5344CB8AC3E}">
        <p14:creationId xmlns:p14="http://schemas.microsoft.com/office/powerpoint/2010/main" val="4186542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20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2000"/>
                                        <p:tgtEl>
                                          <p:spTgt spid="82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fade">
                                      <p:cBhvr>
                                        <p:cTn id="17" dur="2000"/>
                                        <p:tgtEl>
                                          <p:spTgt spid="82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Effect transition="in" filter="fade">
                                      <p:cBhvr>
                                        <p:cTn id="22" dur="2000"/>
                                        <p:tgtEl>
                                          <p:spTgt spid="829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284D00-0551-4028-9DF3-3051E48E5063}" type="slidenum">
              <a:rPr lang="en-US" altLang="en-US" b="0"/>
              <a:pPr eaLnBrk="1" hangingPunct="1"/>
              <a:t>49</a:t>
            </a:fld>
            <a:endParaRPr lang="en-US" altLang="en-US" b="0"/>
          </a:p>
        </p:txBody>
      </p:sp>
      <p:sp>
        <p:nvSpPr>
          <p:cNvPr id="150531"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82947" name="Rectangle 3"/>
          <p:cNvSpPr>
            <a:spLocks noGrp="1" noChangeArrowheads="1"/>
          </p:cNvSpPr>
          <p:nvPr>
            <p:ph type="body" idx="1"/>
          </p:nvPr>
        </p:nvSpPr>
        <p:spPr/>
        <p:txBody>
          <a:bodyPr/>
          <a:lstStyle/>
          <a:p>
            <a:pPr algn="ctr">
              <a:buFontTx/>
              <a:buNone/>
            </a:pPr>
            <a:r>
              <a:rPr lang="en-US" altLang="zh-CN" sz="3600" dirty="0" smtClean="0">
                <a:ea typeface="宋体" panose="02010600030101010101" pitchFamily="2" charset="-122"/>
              </a:rPr>
              <a:t>If you are a non-smoker:</a:t>
            </a:r>
          </a:p>
          <a:p>
            <a:r>
              <a:rPr lang="en-US" altLang="zh-CN" dirty="0"/>
              <a:t>Immediately rescue children and infants from smokers, no questions asked!</a:t>
            </a:r>
          </a:p>
          <a:p>
            <a:r>
              <a:rPr lang="en-US" altLang="en-US" dirty="0" smtClean="0"/>
              <a:t>Remember, smoke around a child is like someone pointing a loaded gun at their head. It is not a time for being diplomatic.</a:t>
            </a:r>
            <a:endParaRPr lang="en-US" altLang="en-US" dirty="0" smtClean="0"/>
          </a:p>
        </p:txBody>
      </p:sp>
      <p:pic>
        <p:nvPicPr>
          <p:cNvPr id="2" name="gun pic"/>
          <p:cNvPicPr>
            <a:picLocks noChangeAspect="1"/>
          </p:cNvPicPr>
          <p:nvPr/>
        </p:nvPicPr>
        <p:blipFill rotWithShape="1">
          <a:blip r:embed="rId3" cstate="print">
            <a:extLst>
              <a:ext uri="{28A0092B-C50C-407E-A947-70E740481C1C}">
                <a14:useLocalDpi xmlns:a14="http://schemas.microsoft.com/office/drawing/2010/main" val="0"/>
              </a:ext>
            </a:extLst>
          </a:blip>
          <a:srcRect l="16582" t="16667" r="16583" b="30000"/>
          <a:stretch/>
        </p:blipFill>
        <p:spPr>
          <a:xfrm>
            <a:off x="16933" y="652519"/>
            <a:ext cx="9127067" cy="5920260"/>
          </a:xfrm>
          <a:prstGeom prst="rect">
            <a:avLst/>
          </a:prstGeom>
        </p:spPr>
      </p:pic>
    </p:spTree>
    <p:extLst>
      <p:ext uri="{BB962C8B-B14F-4D97-AF65-F5344CB8AC3E}">
        <p14:creationId xmlns:p14="http://schemas.microsoft.com/office/powerpoint/2010/main" val="1345441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2000"/>
                                        <p:tgtEl>
                                          <p:spTgt spid="82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500"/>
                                        <p:tgtEl>
                                          <p:spTgt spid="829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fade">
                                      <p:cBhvr>
                                        <p:cTn id="17" dur="500"/>
                                        <p:tgtEl>
                                          <p:spTgt spid="829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90000"/>
              </a:lnSpc>
              <a:buNone/>
            </a:pPr>
            <a:r>
              <a:rPr lang="en-US" dirty="0" smtClean="0"/>
              <a:t>Olive oil includes oils that improve your health; some are actually absorbed through the skin.</a:t>
            </a:r>
          </a:p>
          <a:p>
            <a:pPr marL="0" indent="0">
              <a:lnSpc>
                <a:spcPct val="90000"/>
              </a:lnSpc>
              <a:buNone/>
            </a:pPr>
            <a:endParaRPr lang="en-US" dirty="0"/>
          </a:p>
          <a:p>
            <a:pPr marL="0" indent="0">
              <a:lnSpc>
                <a:spcPct val="90000"/>
              </a:lnSpc>
              <a:buNone/>
            </a:pPr>
            <a:r>
              <a:rPr lang="en-US" dirty="0" smtClean="0"/>
              <a:t>Let’s find out about Omega-3 and Omega-6 fatty acids:</a:t>
            </a:r>
          </a:p>
          <a:p>
            <a:pPr marL="0" indent="0">
              <a:lnSpc>
                <a:spcPct val="90000"/>
              </a:lnSpc>
              <a:buNone/>
            </a:pPr>
            <a:endParaRPr lang="en-US" altLang="en-US" dirty="0"/>
          </a:p>
          <a:p>
            <a:endParaRPr lang="en-US" dirty="0"/>
          </a:p>
        </p:txBody>
      </p:sp>
      <p:pic>
        <p:nvPicPr>
          <p:cNvPr id="3078" name="sat-unsat" descr="https://vitamin360.com/wp-content/uploads/2018/10/omega-3_short-chemical-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293"/>
            <a:ext cx="9144000" cy="5536870"/>
          </a:xfrm>
          <a:prstGeom prst="rect">
            <a:avLst/>
          </a:prstGeom>
          <a:noFill/>
          <a:extLst>
            <a:ext uri="{909E8E84-426E-40DD-AFC4-6F175D3DCCD1}">
              <a14:hiddenFill xmlns:a14="http://schemas.microsoft.com/office/drawing/2010/main">
                <a:solidFill>
                  <a:srgbClr val="FFFFFF"/>
                </a:solidFill>
              </a14:hiddenFill>
            </a:ext>
          </a:extLst>
        </p:spPr>
      </p:pic>
      <p:pic>
        <p:nvPicPr>
          <p:cNvPr id="3090" name="mono-poly" descr="http://evansworkout.com/wp-content/uploads/2013/09/Fat-Molecular-Stru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 y="22654"/>
            <a:ext cx="89563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3 and 6 difference" descr="https://glossary.periodni.com/images/omega_fatty_acids.jpg"/>
          <p:cNvPicPr>
            <a:picLocks noChangeAspect="1" noChangeArrowheads="1"/>
          </p:cNvPicPr>
          <p:nvPr/>
        </p:nvPicPr>
        <p:blipFill rotWithShape="1">
          <a:blip r:embed="rId5">
            <a:extLst>
              <a:ext uri="{28A0092B-C50C-407E-A947-70E740481C1C}">
                <a14:useLocalDpi xmlns:a14="http://schemas.microsoft.com/office/drawing/2010/main" val="0"/>
              </a:ext>
            </a:extLst>
          </a:blip>
          <a:srcRect l="-9330" r="-17338"/>
          <a:stretch/>
        </p:blipFill>
        <p:spPr bwMode="auto">
          <a:xfrm>
            <a:off x="274320" y="3389"/>
            <a:ext cx="8686800" cy="6858000"/>
          </a:xfrm>
          <a:prstGeom prst="rect">
            <a:avLst/>
          </a:prstGeom>
          <a:solidFill>
            <a:schemeClr val="bg1"/>
          </a:solidFill>
        </p:spPr>
      </p:pic>
      <p:pic>
        <p:nvPicPr>
          <p:cNvPr id="3074" name="Omega 3s and 6s" descr="https://jesssicaheididotcom.files.wordpress.com/2016/04/omega-fatty-acids-uk.jpg"/>
          <p:cNvPicPr>
            <a:picLocks noChangeAspect="1" noChangeArrowheads="1"/>
          </p:cNvPicPr>
          <p:nvPr/>
        </p:nvPicPr>
        <p:blipFill rotWithShape="1">
          <a:blip r:embed="rId6">
            <a:extLst>
              <a:ext uri="{28A0092B-C50C-407E-A947-70E740481C1C}">
                <a14:useLocalDpi xmlns:a14="http://schemas.microsoft.com/office/drawing/2010/main" val="0"/>
              </a:ext>
            </a:extLst>
          </a:blip>
          <a:srcRect l="-4608" r="-8377"/>
          <a:stretch/>
        </p:blipFill>
        <p:spPr bwMode="auto">
          <a:xfrm>
            <a:off x="182880" y="0"/>
            <a:ext cx="8595360" cy="6861389"/>
          </a:xfrm>
          <a:prstGeom prst="rect">
            <a:avLst/>
          </a:prstGeom>
          <a:solidFill>
            <a:schemeClr val="bg1"/>
          </a:solidFill>
        </p:spPr>
      </p:pic>
      <p:pic>
        <p:nvPicPr>
          <p:cNvPr id="3086" name="linolenic structure 3" descr="http://omega3sealoil.homestead.com/linolenic.jpg"/>
          <p:cNvPicPr>
            <a:picLocks noChangeAspect="1" noChangeArrowheads="1"/>
          </p:cNvPicPr>
          <p:nvPr/>
        </p:nvPicPr>
        <p:blipFill rotWithShape="1">
          <a:blip r:embed="rId7">
            <a:extLst>
              <a:ext uri="{28A0092B-C50C-407E-A947-70E740481C1C}">
                <a14:useLocalDpi xmlns:a14="http://schemas.microsoft.com/office/drawing/2010/main" val="0"/>
              </a:ext>
            </a:extLst>
          </a:blip>
          <a:srcRect t="8390" b="-77867"/>
          <a:stretch/>
        </p:blipFill>
        <p:spPr bwMode="auto">
          <a:xfrm>
            <a:off x="0" y="76200"/>
            <a:ext cx="9131643" cy="6766560"/>
          </a:xfrm>
          <a:prstGeom prst="rect">
            <a:avLst/>
          </a:prstGeom>
          <a:solidFill>
            <a:schemeClr val="bg1"/>
          </a:solidFill>
        </p:spPr>
      </p:pic>
      <p:pic>
        <p:nvPicPr>
          <p:cNvPr id="3088" name="linoleic structure 6" descr="http://omega3sealoil.homestead.com/linoleic.jpg"/>
          <p:cNvPicPr>
            <a:picLocks noChangeAspect="1" noChangeArrowheads="1"/>
          </p:cNvPicPr>
          <p:nvPr/>
        </p:nvPicPr>
        <p:blipFill rotWithShape="1">
          <a:blip r:embed="rId8">
            <a:extLst>
              <a:ext uri="{28A0092B-C50C-407E-A947-70E740481C1C}">
                <a14:useLocalDpi xmlns:a14="http://schemas.microsoft.com/office/drawing/2010/main" val="0"/>
              </a:ext>
            </a:extLst>
          </a:blip>
          <a:srcRect t="4712" b="6496"/>
          <a:stretch/>
        </p:blipFill>
        <p:spPr bwMode="auto">
          <a:xfrm>
            <a:off x="-6906" y="3776983"/>
            <a:ext cx="9138549"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linolenic text"/>
          <p:cNvSpPr txBox="1"/>
          <p:nvPr/>
        </p:nvSpPr>
        <p:spPr>
          <a:xfrm>
            <a:off x="2743200" y="2412645"/>
            <a:ext cx="1524000" cy="369332"/>
          </a:xfrm>
          <a:prstGeom prst="rect">
            <a:avLst/>
          </a:prstGeom>
          <a:noFill/>
        </p:spPr>
        <p:txBody>
          <a:bodyPr wrap="square" rtlCol="0">
            <a:spAutoFit/>
          </a:bodyPr>
          <a:lstStyle/>
          <a:p>
            <a:r>
              <a:rPr lang="en-US" dirty="0" err="1" smtClean="0"/>
              <a:t>Linolenic</a:t>
            </a:r>
            <a:r>
              <a:rPr lang="en-US" dirty="0" smtClean="0"/>
              <a:t> acid</a:t>
            </a:r>
            <a:endParaRPr lang="en-US" dirty="0"/>
          </a:p>
        </p:txBody>
      </p:sp>
      <p:sp>
        <p:nvSpPr>
          <p:cNvPr id="14" name="linoleic text"/>
          <p:cNvSpPr txBox="1"/>
          <p:nvPr/>
        </p:nvSpPr>
        <p:spPr>
          <a:xfrm>
            <a:off x="3276600" y="5996725"/>
            <a:ext cx="1524000" cy="369332"/>
          </a:xfrm>
          <a:prstGeom prst="rect">
            <a:avLst/>
          </a:prstGeom>
          <a:noFill/>
        </p:spPr>
        <p:txBody>
          <a:bodyPr wrap="square" rtlCol="0">
            <a:spAutoFit/>
          </a:bodyPr>
          <a:lstStyle/>
          <a:p>
            <a:r>
              <a:rPr lang="en-US" dirty="0" smtClean="0"/>
              <a:t>Linoleic acid</a:t>
            </a:r>
            <a:endParaRPr lang="en-US" dirty="0"/>
          </a:p>
        </p:txBody>
      </p:sp>
    </p:spTree>
    <p:extLst>
      <p:ext uri="{BB962C8B-B14F-4D97-AF65-F5344CB8AC3E}">
        <p14:creationId xmlns:p14="http://schemas.microsoft.com/office/powerpoint/2010/main" val="8267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0"/>
                                        </p:tgtEl>
                                        <p:attrNameLst>
                                          <p:attrName>style.visibility</p:attrName>
                                        </p:attrNameLst>
                                      </p:cBhvr>
                                      <p:to>
                                        <p:strVal val="visible"/>
                                      </p:to>
                                    </p:set>
                                    <p:animEffect transition="in" filter="fade">
                                      <p:cBhvr>
                                        <p:cTn id="22" dur="500"/>
                                        <p:tgtEl>
                                          <p:spTgt spid="30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6"/>
                                        </p:tgtEl>
                                        <p:attrNameLst>
                                          <p:attrName>style.visibility</p:attrName>
                                        </p:attrNameLst>
                                      </p:cBhvr>
                                      <p:to>
                                        <p:strVal val="visible"/>
                                      </p:to>
                                    </p:set>
                                    <p:animEffect transition="in" filter="fade">
                                      <p:cBhvr>
                                        <p:cTn id="37" dur="500"/>
                                        <p:tgtEl>
                                          <p:spTgt spid="30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8"/>
                                        </p:tgtEl>
                                        <p:attrNameLst>
                                          <p:attrName>style.visibility</p:attrName>
                                        </p:attrNameLst>
                                      </p:cBhvr>
                                      <p:to>
                                        <p:strVal val="visible"/>
                                      </p:to>
                                    </p:set>
                                    <p:animEffect transition="in" filter="fade">
                                      <p:cBhvr>
                                        <p:cTn id="47" dur="500"/>
                                        <p:tgtEl>
                                          <p:spTgt spid="308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50826DF-EA2F-410D-B5B8-44B82C3B1387}" type="slidenum">
              <a:rPr lang="en-US" altLang="en-US" b="0"/>
              <a:pPr eaLnBrk="1" hangingPunct="1"/>
              <a:t>50</a:t>
            </a:fld>
            <a:endParaRPr lang="en-US" altLang="en-US" b="0"/>
          </a:p>
        </p:txBody>
      </p:sp>
      <p:sp>
        <p:nvSpPr>
          <p:cNvPr id="151555"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101379" name="Rectangle 3"/>
          <p:cNvSpPr>
            <a:spLocks noGrp="1" noChangeArrowheads="1"/>
          </p:cNvSpPr>
          <p:nvPr>
            <p:ph type="body" idx="1"/>
          </p:nvPr>
        </p:nvSpPr>
        <p:spPr/>
        <p:txBody>
          <a:bodyPr/>
          <a:lstStyle/>
          <a:p>
            <a:pPr algn="ctr">
              <a:buFontTx/>
              <a:buNone/>
            </a:pPr>
            <a:r>
              <a:rPr lang="en-US" altLang="zh-CN" sz="3600" smtClean="0">
                <a:ea typeface="宋体" panose="02010600030101010101" pitchFamily="2" charset="-122"/>
              </a:rPr>
              <a:t>If you are a non-smoker:</a:t>
            </a:r>
          </a:p>
          <a:p>
            <a:r>
              <a:rPr lang="en-US" altLang="zh-CN" smtClean="0">
                <a:ea typeface="宋体" panose="02010600030101010101" pitchFamily="2" charset="-122"/>
              </a:rPr>
              <a:t>Ask for smoke-free tables in restaurants, even if they do not have any.</a:t>
            </a:r>
          </a:p>
          <a:p>
            <a:r>
              <a:rPr lang="en-US" altLang="zh-CN" smtClean="0">
                <a:ea typeface="宋体" panose="02010600030101010101" pitchFamily="2" charset="-122"/>
              </a:rPr>
              <a:t>Place no smoking signs on your table when you are at a restaurant.</a:t>
            </a:r>
          </a:p>
          <a:p>
            <a:r>
              <a:rPr lang="en-US" altLang="zh-CN" smtClean="0">
                <a:ea typeface="宋体" panose="02010600030101010101" pitchFamily="2" charset="-122"/>
              </a:rPr>
              <a:t>Put up no smoking signs at home and at work.</a:t>
            </a:r>
            <a:endParaRPr lang="en-US" altLang="en-US" smtClean="0"/>
          </a:p>
        </p:txBody>
      </p:sp>
      <p:pic>
        <p:nvPicPr>
          <p:cNvPr id="101380" name="Picture 4" descr="smokefree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95438"/>
            <a:ext cx="510540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539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2000"/>
                                        <p:tgtEl>
                                          <p:spTgt spid="101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fade">
                                      <p:cBhvr>
                                        <p:cTn id="12" dur="2000"/>
                                        <p:tgtEl>
                                          <p:spTgt spid="1013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Effect transition="in" filter="fade">
                                      <p:cBhvr>
                                        <p:cTn id="17" dur="2000"/>
                                        <p:tgtEl>
                                          <p:spTgt spid="1013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379">
                                            <p:txEl>
                                              <p:pRg st="3" end="3"/>
                                            </p:txEl>
                                          </p:spTgt>
                                        </p:tgtEl>
                                        <p:attrNameLst>
                                          <p:attrName>style.visibility</p:attrName>
                                        </p:attrNameLst>
                                      </p:cBhvr>
                                      <p:to>
                                        <p:strVal val="visible"/>
                                      </p:to>
                                    </p:set>
                                    <p:animEffect transition="in" filter="fade">
                                      <p:cBhvr>
                                        <p:cTn id="22" dur="2000"/>
                                        <p:tgtEl>
                                          <p:spTgt spid="1013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101380"/>
                                        </p:tgtEl>
                                        <p:attrNameLst>
                                          <p:attrName>style.visibility</p:attrName>
                                        </p:attrNameLst>
                                      </p:cBhvr>
                                      <p:to>
                                        <p:strVal val="visible"/>
                                      </p:to>
                                    </p:set>
                                    <p:anim calcmode="lin" valueType="num">
                                      <p:cBhvr>
                                        <p:cTn id="27" dur="500" fill="hold"/>
                                        <p:tgtEl>
                                          <p:spTgt spid="101380"/>
                                        </p:tgtEl>
                                        <p:attrNameLst>
                                          <p:attrName>ppt_w</p:attrName>
                                        </p:attrNameLst>
                                      </p:cBhvr>
                                      <p:tavLst>
                                        <p:tav tm="0">
                                          <p:val>
                                            <p:fltVal val="0"/>
                                          </p:val>
                                        </p:tav>
                                        <p:tav tm="100000">
                                          <p:val>
                                            <p:strVal val="#ppt_w"/>
                                          </p:val>
                                        </p:tav>
                                      </p:tavLst>
                                    </p:anim>
                                    <p:anim calcmode="lin" valueType="num">
                                      <p:cBhvr>
                                        <p:cTn id="28" dur="500" fill="hold"/>
                                        <p:tgtEl>
                                          <p:spTgt spid="101380"/>
                                        </p:tgtEl>
                                        <p:attrNameLst>
                                          <p:attrName>ppt_h</p:attrName>
                                        </p:attrNameLst>
                                      </p:cBhvr>
                                      <p:tavLst>
                                        <p:tav tm="0">
                                          <p:val>
                                            <p:fltVal val="0"/>
                                          </p:val>
                                        </p:tav>
                                        <p:tav tm="100000">
                                          <p:val>
                                            <p:strVal val="#ppt_h"/>
                                          </p:val>
                                        </p:tav>
                                      </p:tavLst>
                                    </p:anim>
                                    <p:animEffect transition="in" filter="fade">
                                      <p:cBhvr>
                                        <p:cTn id="29" dur="500"/>
                                        <p:tgtEl>
                                          <p:spTgt spid="1013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xit" presetSubtype="0" fill="hold" nodeType="clickEffect">
                                  <p:stCondLst>
                                    <p:cond delay="0"/>
                                  </p:stCondLst>
                                  <p:childTnLst>
                                    <p:anim calcmode="lin" valueType="num">
                                      <p:cBhvr>
                                        <p:cTn id="33" dur="500"/>
                                        <p:tgtEl>
                                          <p:spTgt spid="101380"/>
                                        </p:tgtEl>
                                        <p:attrNameLst>
                                          <p:attrName>ppt_w</p:attrName>
                                        </p:attrNameLst>
                                      </p:cBhvr>
                                      <p:tavLst>
                                        <p:tav tm="0">
                                          <p:val>
                                            <p:strVal val="ppt_w"/>
                                          </p:val>
                                        </p:tav>
                                        <p:tav tm="100000">
                                          <p:val>
                                            <p:fltVal val="0"/>
                                          </p:val>
                                        </p:tav>
                                      </p:tavLst>
                                    </p:anim>
                                    <p:anim calcmode="lin" valueType="num">
                                      <p:cBhvr>
                                        <p:cTn id="34" dur="500"/>
                                        <p:tgtEl>
                                          <p:spTgt spid="101380"/>
                                        </p:tgtEl>
                                        <p:attrNameLst>
                                          <p:attrName>ppt_h</p:attrName>
                                        </p:attrNameLst>
                                      </p:cBhvr>
                                      <p:tavLst>
                                        <p:tav tm="0">
                                          <p:val>
                                            <p:strVal val="ppt_h"/>
                                          </p:val>
                                        </p:tav>
                                        <p:tav tm="100000">
                                          <p:val>
                                            <p:fltVal val="0"/>
                                          </p:val>
                                        </p:tav>
                                      </p:tavLst>
                                    </p:anim>
                                    <p:animEffect transition="out" filter="fade">
                                      <p:cBhvr>
                                        <p:cTn id="35" dur="500"/>
                                        <p:tgtEl>
                                          <p:spTgt spid="101380"/>
                                        </p:tgtEl>
                                      </p:cBhvr>
                                    </p:animEffect>
                                    <p:set>
                                      <p:cBhvr>
                                        <p:cTn id="36" dur="1" fill="hold">
                                          <p:stCondLst>
                                            <p:cond delay="499"/>
                                          </p:stCondLst>
                                        </p:cTn>
                                        <p:tgtEl>
                                          <p:spTgt spid="1013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5586992-B0E3-4C12-BABB-DAEF31283650}" type="slidenum">
              <a:rPr lang="en-US" altLang="en-US" b="0"/>
              <a:pPr eaLnBrk="1" hangingPunct="1"/>
              <a:t>51</a:t>
            </a:fld>
            <a:endParaRPr lang="en-US" altLang="en-US" b="0"/>
          </a:p>
        </p:txBody>
      </p:sp>
      <p:sp>
        <p:nvSpPr>
          <p:cNvPr id="152579"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102403" name="Rectangle 3"/>
          <p:cNvSpPr>
            <a:spLocks noGrp="1" noChangeArrowheads="1"/>
          </p:cNvSpPr>
          <p:nvPr>
            <p:ph type="body" idx="1"/>
          </p:nvPr>
        </p:nvSpPr>
        <p:spPr/>
        <p:txBody>
          <a:bodyPr/>
          <a:lstStyle/>
          <a:p>
            <a:pPr algn="ctr">
              <a:buFontTx/>
              <a:buNone/>
            </a:pPr>
            <a:r>
              <a:rPr lang="en-US" altLang="zh-CN" sz="3600" smtClean="0">
                <a:ea typeface="宋体" panose="02010600030101010101" pitchFamily="2" charset="-122"/>
              </a:rPr>
              <a:t>If you are a non-smoker:</a:t>
            </a:r>
          </a:p>
          <a:p>
            <a:r>
              <a:rPr lang="en-US" altLang="zh-CN" smtClean="0">
                <a:ea typeface="宋体" panose="02010600030101010101" pitchFamily="2" charset="-122"/>
              </a:rPr>
              <a:t>Encourage your workplace to become a non-smoking environment.</a:t>
            </a:r>
          </a:p>
          <a:p>
            <a:r>
              <a:rPr lang="en-US" altLang="zh-CN" smtClean="0">
                <a:ea typeface="宋体" panose="02010600030101010101" pitchFamily="2" charset="-122"/>
              </a:rPr>
              <a:t>Encourage health care facilities to enforce their no smoking rules.</a:t>
            </a:r>
          </a:p>
          <a:p>
            <a:pPr>
              <a:buFontTx/>
              <a:buNone/>
            </a:pPr>
            <a:endParaRPr lang="en-US" altLang="zh-CN" smtClean="0">
              <a:ea typeface="宋体" panose="02010600030101010101" pitchFamily="2" charset="-122"/>
            </a:endParaRPr>
          </a:p>
          <a:p>
            <a:endParaRPr lang="en-US" altLang="en-US" smtClean="0"/>
          </a:p>
        </p:txBody>
      </p:sp>
      <p:pic>
        <p:nvPicPr>
          <p:cNvPr id="102404" name="Picture 4" descr="Chinese-doctor-sm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038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Effect transition="in" filter="fade">
                                      <p:cBhvr>
                                        <p:cTn id="12" dur="2000"/>
                                        <p:tgtEl>
                                          <p:spTgt spid="1024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03">
                                            <p:txEl>
                                              <p:pRg st="2" end="2"/>
                                            </p:txEl>
                                          </p:spTgt>
                                        </p:tgtEl>
                                        <p:attrNameLst>
                                          <p:attrName>style.visibility</p:attrName>
                                        </p:attrNameLst>
                                      </p:cBhvr>
                                      <p:to>
                                        <p:strVal val="visible"/>
                                      </p:to>
                                    </p:set>
                                    <p:animEffect transition="in" filter="fade">
                                      <p:cBhvr>
                                        <p:cTn id="17" dur="2000"/>
                                        <p:tgtEl>
                                          <p:spTgt spid="1024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2404"/>
                                        </p:tgtEl>
                                        <p:attrNameLst>
                                          <p:attrName>style.visibility</p:attrName>
                                        </p:attrNameLst>
                                      </p:cBhvr>
                                      <p:to>
                                        <p:strVal val="visible"/>
                                      </p:to>
                                    </p:set>
                                    <p:animEffect transition="in" filter="dissolve">
                                      <p:cBhvr>
                                        <p:cTn id="22" dur="500"/>
                                        <p:tgtEl>
                                          <p:spTgt spid="1024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xit" presetSubtype="0" fill="hold" nodeType="clickEffect">
                                  <p:stCondLst>
                                    <p:cond delay="0"/>
                                  </p:stCondLst>
                                  <p:childTnLst>
                                    <p:anim calcmode="lin" valueType="num">
                                      <p:cBhvr>
                                        <p:cTn id="26" dur="500"/>
                                        <p:tgtEl>
                                          <p:spTgt spid="102404"/>
                                        </p:tgtEl>
                                        <p:attrNameLst>
                                          <p:attrName>ppt_w</p:attrName>
                                        </p:attrNameLst>
                                      </p:cBhvr>
                                      <p:tavLst>
                                        <p:tav tm="0">
                                          <p:val>
                                            <p:strVal val="ppt_w"/>
                                          </p:val>
                                        </p:tav>
                                        <p:tav tm="100000">
                                          <p:val>
                                            <p:fltVal val="0"/>
                                          </p:val>
                                        </p:tav>
                                      </p:tavLst>
                                    </p:anim>
                                    <p:anim calcmode="lin" valueType="num">
                                      <p:cBhvr>
                                        <p:cTn id="27" dur="500"/>
                                        <p:tgtEl>
                                          <p:spTgt spid="102404"/>
                                        </p:tgtEl>
                                        <p:attrNameLst>
                                          <p:attrName>ppt_h</p:attrName>
                                        </p:attrNameLst>
                                      </p:cBhvr>
                                      <p:tavLst>
                                        <p:tav tm="0">
                                          <p:val>
                                            <p:strVal val="ppt_h"/>
                                          </p:val>
                                        </p:tav>
                                        <p:tav tm="100000">
                                          <p:val>
                                            <p:fltVal val="0"/>
                                          </p:val>
                                        </p:tav>
                                      </p:tavLst>
                                    </p:anim>
                                    <p:animEffect transition="out" filter="fade">
                                      <p:cBhvr>
                                        <p:cTn id="28" dur="500"/>
                                        <p:tgtEl>
                                          <p:spTgt spid="102404"/>
                                        </p:tgtEl>
                                      </p:cBhvr>
                                    </p:animEffect>
                                    <p:set>
                                      <p:cBhvr>
                                        <p:cTn id="29" dur="1" fill="hold">
                                          <p:stCondLst>
                                            <p:cond delay="499"/>
                                          </p:stCondLst>
                                        </p:cTn>
                                        <p:tgtEl>
                                          <p:spTgt spid="1024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04D7A11-6A1A-47CE-931F-D209854FB230}" type="slidenum">
              <a:rPr lang="en-US" altLang="en-US" b="0"/>
              <a:pPr eaLnBrk="1" hangingPunct="1"/>
              <a:t>52</a:t>
            </a:fld>
            <a:endParaRPr lang="en-US" altLang="en-US" b="0"/>
          </a:p>
        </p:txBody>
      </p:sp>
      <p:sp>
        <p:nvSpPr>
          <p:cNvPr id="153603" name="Rectangle 2"/>
          <p:cNvSpPr>
            <a:spLocks noGrp="1" noChangeArrowheads="1"/>
          </p:cNvSpPr>
          <p:nvPr>
            <p:ph type="title"/>
          </p:nvPr>
        </p:nvSpPr>
        <p:spPr/>
        <p:txBody>
          <a:bodyPr/>
          <a:lstStyle/>
          <a:p>
            <a:r>
              <a:rPr lang="en-US" altLang="zh-CN" smtClean="0">
                <a:ea typeface="宋体" panose="02010600030101010101" pitchFamily="2" charset="-122"/>
              </a:rPr>
              <a:t>What Can You Do?</a:t>
            </a:r>
            <a:endParaRPr lang="en-US" altLang="en-US" smtClean="0"/>
          </a:p>
        </p:txBody>
      </p:sp>
      <p:sp>
        <p:nvSpPr>
          <p:cNvPr id="103427" name="Rectangle 3"/>
          <p:cNvSpPr>
            <a:spLocks noGrp="1" noChangeArrowheads="1"/>
          </p:cNvSpPr>
          <p:nvPr>
            <p:ph type="body" idx="1"/>
          </p:nvPr>
        </p:nvSpPr>
        <p:spPr/>
        <p:txBody>
          <a:bodyPr/>
          <a:lstStyle/>
          <a:p>
            <a:pPr algn="ctr">
              <a:buFontTx/>
              <a:buNone/>
            </a:pPr>
            <a:r>
              <a:rPr lang="en-US" altLang="zh-CN" sz="3600" smtClean="0">
                <a:ea typeface="宋体" panose="02010600030101010101" pitchFamily="2" charset="-122"/>
              </a:rPr>
              <a:t>If you are a non-smoker:</a:t>
            </a:r>
          </a:p>
          <a:p>
            <a:r>
              <a:rPr lang="en-US" altLang="zh-CN" smtClean="0">
                <a:ea typeface="宋体" panose="02010600030101010101" pitchFamily="2" charset="-122"/>
              </a:rPr>
              <a:t>Encourage educational institutions to implement no smoking policies for teachers as well as students.</a:t>
            </a:r>
          </a:p>
          <a:p>
            <a:r>
              <a:rPr lang="en-US" altLang="zh-CN" smtClean="0">
                <a:ea typeface="宋体" panose="02010600030101010101" pitchFamily="2" charset="-122"/>
              </a:rPr>
              <a:t>Discuss the facts about smoking with your children.</a:t>
            </a:r>
          </a:p>
          <a:p>
            <a:r>
              <a:rPr lang="en-US" altLang="zh-CN" smtClean="0">
                <a:ea typeface="宋体" panose="02010600030101010101" pitchFamily="2" charset="-122"/>
              </a:rPr>
              <a:t>If someone you know tries to quit, make sure they know you support them. </a:t>
            </a:r>
          </a:p>
          <a:p>
            <a:endParaRPr lang="en-US" altLang="en-US" smtClean="0"/>
          </a:p>
        </p:txBody>
      </p:sp>
      <p:pic>
        <p:nvPicPr>
          <p:cNvPr id="103428" name="Picture 4" descr="students break ci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74676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students giant c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371600"/>
            <a:ext cx="61722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175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Effect transition="in" filter="fade">
                                      <p:cBhvr>
                                        <p:cTn id="7" dur="2000"/>
                                        <p:tgtEl>
                                          <p:spTgt spid="103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427">
                                            <p:txEl>
                                              <p:pRg st="1" end="1"/>
                                            </p:txEl>
                                          </p:spTgt>
                                        </p:tgtEl>
                                        <p:attrNameLst>
                                          <p:attrName>style.visibility</p:attrName>
                                        </p:attrNameLst>
                                      </p:cBhvr>
                                      <p:to>
                                        <p:strVal val="visible"/>
                                      </p:to>
                                    </p:set>
                                    <p:animEffect transition="in" filter="fade">
                                      <p:cBhvr>
                                        <p:cTn id="12" dur="2000"/>
                                        <p:tgtEl>
                                          <p:spTgt spid="103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3428"/>
                                        </p:tgtEl>
                                        <p:attrNameLst>
                                          <p:attrName>style.visibility</p:attrName>
                                        </p:attrNameLst>
                                      </p:cBhvr>
                                      <p:to>
                                        <p:strVal val="visible"/>
                                      </p:to>
                                    </p:set>
                                    <p:animEffect transition="in" filter="dissolve">
                                      <p:cBhvr>
                                        <p:cTn id="17" dur="500"/>
                                        <p:tgtEl>
                                          <p:spTgt spid="1034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0" fill="hold" nodeType="clickEffect">
                                  <p:stCondLst>
                                    <p:cond delay="0"/>
                                  </p:stCondLst>
                                  <p:childTnLst>
                                    <p:anim calcmode="lin" valueType="num">
                                      <p:cBhvr>
                                        <p:cTn id="21" dur="500"/>
                                        <p:tgtEl>
                                          <p:spTgt spid="103428"/>
                                        </p:tgtEl>
                                        <p:attrNameLst>
                                          <p:attrName>ppt_w</p:attrName>
                                        </p:attrNameLst>
                                      </p:cBhvr>
                                      <p:tavLst>
                                        <p:tav tm="0">
                                          <p:val>
                                            <p:strVal val="ppt_w"/>
                                          </p:val>
                                        </p:tav>
                                        <p:tav tm="100000">
                                          <p:val>
                                            <p:fltVal val="0"/>
                                          </p:val>
                                        </p:tav>
                                      </p:tavLst>
                                    </p:anim>
                                    <p:anim calcmode="lin" valueType="num">
                                      <p:cBhvr>
                                        <p:cTn id="22" dur="500"/>
                                        <p:tgtEl>
                                          <p:spTgt spid="103428"/>
                                        </p:tgtEl>
                                        <p:attrNameLst>
                                          <p:attrName>ppt_h</p:attrName>
                                        </p:attrNameLst>
                                      </p:cBhvr>
                                      <p:tavLst>
                                        <p:tav tm="0">
                                          <p:val>
                                            <p:strVal val="ppt_h"/>
                                          </p:val>
                                        </p:tav>
                                        <p:tav tm="100000">
                                          <p:val>
                                            <p:fltVal val="0"/>
                                          </p:val>
                                        </p:tav>
                                      </p:tavLst>
                                    </p:anim>
                                    <p:animEffect transition="out" filter="fade">
                                      <p:cBhvr>
                                        <p:cTn id="23" dur="500"/>
                                        <p:tgtEl>
                                          <p:spTgt spid="103428"/>
                                        </p:tgtEl>
                                      </p:cBhvr>
                                    </p:animEffect>
                                    <p:set>
                                      <p:cBhvr>
                                        <p:cTn id="24" dur="1" fill="hold">
                                          <p:stCondLst>
                                            <p:cond delay="499"/>
                                          </p:stCondLst>
                                        </p:cTn>
                                        <p:tgtEl>
                                          <p:spTgt spid="103428"/>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103429"/>
                                        </p:tgtEl>
                                        <p:attrNameLst>
                                          <p:attrName>style.visibility</p:attrName>
                                        </p:attrNameLst>
                                      </p:cBhvr>
                                      <p:to>
                                        <p:strVal val="visible"/>
                                      </p:to>
                                    </p:set>
                                    <p:anim calcmode="lin" valueType="num">
                                      <p:cBhvr>
                                        <p:cTn id="27" dur="500" fill="hold"/>
                                        <p:tgtEl>
                                          <p:spTgt spid="103429"/>
                                        </p:tgtEl>
                                        <p:attrNameLst>
                                          <p:attrName>ppt_w</p:attrName>
                                        </p:attrNameLst>
                                      </p:cBhvr>
                                      <p:tavLst>
                                        <p:tav tm="0">
                                          <p:val>
                                            <p:fltVal val="0"/>
                                          </p:val>
                                        </p:tav>
                                        <p:tav tm="100000">
                                          <p:val>
                                            <p:strVal val="#ppt_w"/>
                                          </p:val>
                                        </p:tav>
                                      </p:tavLst>
                                    </p:anim>
                                    <p:anim calcmode="lin" valueType="num">
                                      <p:cBhvr>
                                        <p:cTn id="28" dur="500" fill="hold"/>
                                        <p:tgtEl>
                                          <p:spTgt spid="103429"/>
                                        </p:tgtEl>
                                        <p:attrNameLst>
                                          <p:attrName>ppt_h</p:attrName>
                                        </p:attrNameLst>
                                      </p:cBhvr>
                                      <p:tavLst>
                                        <p:tav tm="0">
                                          <p:val>
                                            <p:fltVal val="0"/>
                                          </p:val>
                                        </p:tav>
                                        <p:tav tm="100000">
                                          <p:val>
                                            <p:strVal val="#ppt_h"/>
                                          </p:val>
                                        </p:tav>
                                      </p:tavLst>
                                    </p:anim>
                                    <p:animEffect transition="in" filter="fade">
                                      <p:cBhvr>
                                        <p:cTn id="29" dur="500"/>
                                        <p:tgtEl>
                                          <p:spTgt spid="10342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xit" presetSubtype="0" fill="hold" nodeType="clickEffect">
                                  <p:stCondLst>
                                    <p:cond delay="0"/>
                                  </p:stCondLst>
                                  <p:childTnLst>
                                    <p:anim calcmode="lin" valueType="num">
                                      <p:cBhvr>
                                        <p:cTn id="33" dur="500"/>
                                        <p:tgtEl>
                                          <p:spTgt spid="103429"/>
                                        </p:tgtEl>
                                        <p:attrNameLst>
                                          <p:attrName>ppt_w</p:attrName>
                                        </p:attrNameLst>
                                      </p:cBhvr>
                                      <p:tavLst>
                                        <p:tav tm="0">
                                          <p:val>
                                            <p:strVal val="ppt_w"/>
                                          </p:val>
                                        </p:tav>
                                        <p:tav tm="100000">
                                          <p:val>
                                            <p:fltVal val="0"/>
                                          </p:val>
                                        </p:tav>
                                      </p:tavLst>
                                    </p:anim>
                                    <p:anim calcmode="lin" valueType="num">
                                      <p:cBhvr>
                                        <p:cTn id="34" dur="500"/>
                                        <p:tgtEl>
                                          <p:spTgt spid="103429"/>
                                        </p:tgtEl>
                                        <p:attrNameLst>
                                          <p:attrName>ppt_h</p:attrName>
                                        </p:attrNameLst>
                                      </p:cBhvr>
                                      <p:tavLst>
                                        <p:tav tm="0">
                                          <p:val>
                                            <p:strVal val="ppt_h"/>
                                          </p:val>
                                        </p:tav>
                                        <p:tav tm="100000">
                                          <p:val>
                                            <p:fltVal val="0"/>
                                          </p:val>
                                        </p:tav>
                                      </p:tavLst>
                                    </p:anim>
                                    <p:animEffect transition="out" filter="fade">
                                      <p:cBhvr>
                                        <p:cTn id="35" dur="500"/>
                                        <p:tgtEl>
                                          <p:spTgt spid="103429"/>
                                        </p:tgtEl>
                                      </p:cBhvr>
                                    </p:animEffect>
                                    <p:set>
                                      <p:cBhvr>
                                        <p:cTn id="36" dur="1" fill="hold">
                                          <p:stCondLst>
                                            <p:cond delay="499"/>
                                          </p:stCondLst>
                                        </p:cTn>
                                        <p:tgtEl>
                                          <p:spTgt spid="10342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03427">
                                            <p:txEl>
                                              <p:pRg st="2" end="2"/>
                                            </p:txEl>
                                          </p:spTgt>
                                        </p:tgtEl>
                                        <p:attrNameLst>
                                          <p:attrName>style.visibility</p:attrName>
                                        </p:attrNameLst>
                                      </p:cBhvr>
                                      <p:to>
                                        <p:strVal val="visible"/>
                                      </p:to>
                                    </p:set>
                                    <p:animEffect transition="in" filter="fade">
                                      <p:cBhvr>
                                        <p:cTn id="39" dur="2000"/>
                                        <p:tgtEl>
                                          <p:spTgt spid="103427">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3427">
                                            <p:txEl>
                                              <p:pRg st="3" end="3"/>
                                            </p:txEl>
                                          </p:spTgt>
                                        </p:tgtEl>
                                        <p:attrNameLst>
                                          <p:attrName>style.visibility</p:attrName>
                                        </p:attrNameLst>
                                      </p:cBhvr>
                                      <p:to>
                                        <p:strVal val="visible"/>
                                      </p:to>
                                    </p:set>
                                    <p:animEffect transition="in" filter="fade">
                                      <p:cBhvr>
                                        <p:cTn id="42" dur="2000"/>
                                        <p:tgtEl>
                                          <p:spTgt spid="103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Personal!</a:t>
            </a:r>
            <a:endParaRPr lang="en-US" dirty="0"/>
          </a:p>
        </p:txBody>
      </p:sp>
      <p:sp>
        <p:nvSpPr>
          <p:cNvPr id="3" name="Content Placeholder 2"/>
          <p:cNvSpPr>
            <a:spLocks noGrp="1"/>
          </p:cNvSpPr>
          <p:nvPr>
            <p:ph idx="1"/>
          </p:nvPr>
        </p:nvSpPr>
        <p:spPr/>
        <p:txBody>
          <a:bodyPr/>
          <a:lstStyle/>
          <a:p>
            <a:endParaRPr lang="en-US"/>
          </a:p>
        </p:txBody>
      </p:sp>
      <p:pic>
        <p:nvPicPr>
          <p:cNvPr id="4" name="impotent pic" descr="impotence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46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female aging pic" descr="https://rpquitsmoking.files.wordpress.com/2014/06/982549-a3859a1c-e6e0-11e3-addf-ef174a6b8f2d.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64" r="-52564"/>
          <a:stretch/>
        </p:blipFill>
        <p:spPr bwMode="auto">
          <a:xfrm>
            <a:off x="0" y="0"/>
            <a:ext cx="9144000" cy="6858000"/>
          </a:xfrm>
          <a:prstGeom prst="rect">
            <a:avLst/>
          </a:prstGeom>
          <a:solidFill>
            <a:schemeClr val="bg1"/>
          </a:solidFill>
        </p:spPr>
      </p:pic>
      <p:pic>
        <p:nvPicPr>
          <p:cNvPr id="2052" name="25 yr old pic" descr="https://conscioushealthcare.files.wordpress.com/2012/03/stop-smok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20" b="-3887"/>
          <a:stretch/>
        </p:blipFill>
        <p:spPr bwMode="auto">
          <a:xfrm>
            <a:off x="0" y="0"/>
            <a:ext cx="9144000" cy="6858000"/>
          </a:xfrm>
          <a:prstGeom prst="rect">
            <a:avLst/>
          </a:prstGeom>
          <a:solidFill>
            <a:schemeClr val="bg1"/>
          </a:solidFill>
        </p:spPr>
      </p:pic>
    </p:spTree>
    <p:extLst>
      <p:ext uri="{BB962C8B-B14F-4D97-AF65-F5344CB8AC3E}">
        <p14:creationId xmlns:p14="http://schemas.microsoft.com/office/powerpoint/2010/main" val="2782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2"/>
                                        </p:tgtEl>
                                      </p:cBhvr>
                                    </p:animEffect>
                                    <p:set>
                                      <p:cBhvr>
                                        <p:cTn id="12" dur="1" fill="hold">
                                          <p:stCondLst>
                                            <p:cond delay="499"/>
                                          </p:stCondLst>
                                        </p:cTn>
                                        <p:tgtEl>
                                          <p:spTgt spid="20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nodeType="click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Project Ideas</a:t>
            </a:r>
            <a:endParaRPr lang="en-US" dirty="0"/>
          </a:p>
        </p:txBody>
      </p:sp>
      <p:sp>
        <p:nvSpPr>
          <p:cNvPr id="3" name="Content Placeholder 2"/>
          <p:cNvSpPr>
            <a:spLocks noGrp="1"/>
          </p:cNvSpPr>
          <p:nvPr>
            <p:ph idx="1"/>
          </p:nvPr>
        </p:nvSpPr>
        <p:spPr/>
        <p:txBody>
          <a:bodyPr/>
          <a:lstStyle/>
          <a:p>
            <a:r>
              <a:rPr lang="en-US" dirty="0" smtClean="0"/>
              <a:t>Perhaps you can participate in the May 31 Smoke-free day.</a:t>
            </a:r>
          </a:p>
          <a:p>
            <a:r>
              <a:rPr lang="en-US" dirty="0" smtClean="0"/>
              <a:t>Perhaps you can join with a school in another country to have an online project.</a:t>
            </a:r>
          </a:p>
          <a:p>
            <a:r>
              <a:rPr lang="en-US" dirty="0" smtClean="0"/>
              <a:t>How about a cigarette butt cleanup competition?</a:t>
            </a:r>
          </a:p>
          <a:p>
            <a:r>
              <a:rPr lang="en-US" sz="4000" b="1" i="1" dirty="0" smtClean="0"/>
              <a:t>Perhaps you can…</a:t>
            </a:r>
            <a:endParaRPr lang="en-US" sz="4000" b="1" i="1" dirty="0"/>
          </a:p>
        </p:txBody>
      </p:sp>
      <p:pic>
        <p:nvPicPr>
          <p:cNvPr id="4" name="students pic" descr="students giant c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71600"/>
            <a:ext cx="61722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inatown smokefree pic" descr="https://fcmsmd.org/wp-content/uploads/2016/10/2016-Smoke-Free-New-Yor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oral pic" descr="https://i.pinimg.com/originals/e0/bb/dd/e0bbdd5f42eb06acae2eab491db157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p:spPr>
      </p:pic>
      <p:pic>
        <p:nvPicPr>
          <p:cNvPr id="3082" name="sci fair pic" descr="https://uploads.thealternativepress.com/uploads/photos/best_crop_48277dd79503e469d3a2_science_project_on_smoking@2x.jpg?v=704cead05274c9a8e5b4"/>
          <p:cNvPicPr>
            <a:picLocks noChangeAspect="1" noChangeArrowheads="1"/>
          </p:cNvPicPr>
          <p:nvPr/>
        </p:nvPicPr>
        <p:blipFill rotWithShape="1">
          <a:blip r:embed="rId5">
            <a:extLst>
              <a:ext uri="{28A0092B-C50C-407E-A947-70E740481C1C}">
                <a14:useLocalDpi xmlns:a14="http://schemas.microsoft.com/office/drawing/2010/main" val="0"/>
              </a:ext>
            </a:extLst>
          </a:blip>
          <a:srcRect l="-39047" t="-193" r="-38794" b="193"/>
          <a:stretch/>
        </p:blipFill>
        <p:spPr bwMode="auto">
          <a:xfrm>
            <a:off x="0" y="0"/>
            <a:ext cx="9144000" cy="6858000"/>
          </a:xfrm>
          <a:prstGeom prst="rect">
            <a:avLst/>
          </a:prstGeom>
          <a:solidFill>
            <a:schemeClr val="bg1"/>
          </a:solidFill>
        </p:spPr>
      </p:pic>
      <p:pic>
        <p:nvPicPr>
          <p:cNvPr id="3084" name="CN smoke pic" descr="https://media.gettyimages.com/photos/chinahealthsmokingtobaccoadvancer-by-etienne-lamysmith-posters-drawn-picture-id475028578"/>
          <p:cNvPicPr>
            <a:picLocks noChangeAspect="1" noChangeArrowheads="1"/>
          </p:cNvPicPr>
          <p:nvPr/>
        </p:nvPicPr>
        <p:blipFill rotWithShape="1">
          <a:blip r:embed="rId6">
            <a:extLst>
              <a:ext uri="{28A0092B-C50C-407E-A947-70E740481C1C}">
                <a14:useLocalDpi xmlns:a14="http://schemas.microsoft.com/office/drawing/2010/main" val="0"/>
              </a:ext>
            </a:extLst>
          </a:blip>
          <a:srcRect t="-6305" b="-6305"/>
          <a:stretch/>
        </p:blipFill>
        <p:spPr bwMode="auto">
          <a:xfrm>
            <a:off x="0" y="0"/>
            <a:ext cx="9144000" cy="6858000"/>
          </a:xfrm>
          <a:prstGeom prst="rect">
            <a:avLst/>
          </a:prstGeom>
          <a:solidFill>
            <a:schemeClr val="bg1"/>
          </a:solidFill>
        </p:spPr>
      </p:pic>
      <p:pic>
        <p:nvPicPr>
          <p:cNvPr id="3086" name="Indo smoke pic" descr="https://thumbs.dreamstime.com/b/student-action-anti-smoking-campaign-hundreds-high-school-students-school-sukoharjo-large-replica-cigarettes-41444782.jpg"/>
          <p:cNvPicPr>
            <a:picLocks noChangeAspect="1" noChangeArrowheads="1"/>
          </p:cNvPicPr>
          <p:nvPr/>
        </p:nvPicPr>
        <p:blipFill rotWithShape="1">
          <a:blip r:embed="rId7">
            <a:extLst>
              <a:ext uri="{28A0092B-C50C-407E-A947-70E740481C1C}">
                <a14:useLocalDpi xmlns:a14="http://schemas.microsoft.com/office/drawing/2010/main" val="0"/>
              </a:ext>
            </a:extLst>
          </a:blip>
          <a:srcRect t="-1" b="-12570"/>
          <a:stretch/>
        </p:blipFill>
        <p:spPr bwMode="auto">
          <a:xfrm>
            <a:off x="0" y="-1"/>
            <a:ext cx="9144000" cy="6858000"/>
          </a:xfrm>
          <a:prstGeom prst="rect">
            <a:avLst/>
          </a:prstGeom>
          <a:solidFill>
            <a:schemeClr val="bg1"/>
          </a:solidFill>
        </p:spPr>
      </p:pic>
      <p:pic>
        <p:nvPicPr>
          <p:cNvPr id="3090" name="world free pic" descr="https://www.tobaccocontrol.nz/sites/default/files/2020-05/SMOKEFREE%20DAY%202020%20v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282" r="-49276"/>
          <a:stretch/>
        </p:blipFill>
        <p:spPr bwMode="auto">
          <a:xfrm>
            <a:off x="0" y="0"/>
            <a:ext cx="9144000" cy="6858000"/>
          </a:xfrm>
          <a:prstGeom prst="rect">
            <a:avLst/>
          </a:prstGeom>
          <a:solidFill>
            <a:schemeClr val="bg1"/>
          </a:solidFill>
        </p:spPr>
      </p:pic>
    </p:spTree>
    <p:extLst>
      <p:ext uri="{BB962C8B-B14F-4D97-AF65-F5344CB8AC3E}">
        <p14:creationId xmlns:p14="http://schemas.microsoft.com/office/powerpoint/2010/main" val="28448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fade">
                                      <p:cBhvr>
                                        <p:cTn id="21" dur="500"/>
                                        <p:tgtEl>
                                          <p:spTgt spid="307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078"/>
                                        </p:tgtEl>
                                      </p:cBhvr>
                                    </p:animEffect>
                                    <p:set>
                                      <p:cBhvr>
                                        <p:cTn id="26" dur="1" fill="hold">
                                          <p:stCondLst>
                                            <p:cond delay="499"/>
                                          </p:stCondLst>
                                        </p:cTn>
                                        <p:tgtEl>
                                          <p:spTgt spid="30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90"/>
                                        </p:tgtEl>
                                        <p:attrNameLst>
                                          <p:attrName>style.visibility</p:attrName>
                                        </p:attrNameLst>
                                      </p:cBhvr>
                                      <p:to>
                                        <p:strVal val="visible"/>
                                      </p:to>
                                    </p:set>
                                    <p:animEffect transition="in" filter="fade">
                                      <p:cBhvr>
                                        <p:cTn id="36" dur="500"/>
                                        <p:tgtEl>
                                          <p:spTgt spid="309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090"/>
                                        </p:tgtEl>
                                      </p:cBhvr>
                                    </p:animEffect>
                                    <p:set>
                                      <p:cBhvr>
                                        <p:cTn id="41" dur="1" fill="hold">
                                          <p:stCondLst>
                                            <p:cond delay="499"/>
                                          </p:stCondLst>
                                        </p:cTn>
                                        <p:tgtEl>
                                          <p:spTgt spid="309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82"/>
                                        </p:tgtEl>
                                        <p:attrNameLst>
                                          <p:attrName>style.visibility</p:attrName>
                                        </p:attrNameLst>
                                      </p:cBhvr>
                                      <p:to>
                                        <p:strVal val="visible"/>
                                      </p:to>
                                    </p:set>
                                    <p:animEffect transition="in" filter="fade">
                                      <p:cBhvr>
                                        <p:cTn id="51" dur="500"/>
                                        <p:tgtEl>
                                          <p:spTgt spid="308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082"/>
                                        </p:tgtEl>
                                      </p:cBhvr>
                                    </p:animEffect>
                                    <p:set>
                                      <p:cBhvr>
                                        <p:cTn id="56" dur="1" fill="hold">
                                          <p:stCondLst>
                                            <p:cond delay="499"/>
                                          </p:stCondLst>
                                        </p:cTn>
                                        <p:tgtEl>
                                          <p:spTgt spid="3082"/>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500"/>
                                        <p:tgtEl>
                                          <p:spTgt spid="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086"/>
                                        </p:tgtEl>
                                        <p:attrNameLst>
                                          <p:attrName>style.visibility</p:attrName>
                                        </p:attrNameLst>
                                      </p:cBhvr>
                                      <p:to>
                                        <p:strVal val="visible"/>
                                      </p:to>
                                    </p:set>
                                    <p:animEffect transition="in" filter="fade">
                                      <p:cBhvr>
                                        <p:cTn id="64" dur="500"/>
                                        <p:tgtEl>
                                          <p:spTgt spid="308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086"/>
                                        </p:tgtEl>
                                      </p:cBhvr>
                                    </p:animEffect>
                                    <p:set>
                                      <p:cBhvr>
                                        <p:cTn id="69" dur="1" fill="hold">
                                          <p:stCondLst>
                                            <p:cond delay="499"/>
                                          </p:stCondLst>
                                        </p:cTn>
                                        <p:tgtEl>
                                          <p:spTgt spid="308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076"/>
                                        </p:tgtEl>
                                        <p:attrNameLst>
                                          <p:attrName>style.visibility</p:attrName>
                                        </p:attrNameLst>
                                      </p:cBhvr>
                                      <p:to>
                                        <p:strVal val="visible"/>
                                      </p:to>
                                    </p:set>
                                    <p:animEffect transition="in" filter="fade">
                                      <p:cBhvr>
                                        <p:cTn id="74" dur="500"/>
                                        <p:tgtEl>
                                          <p:spTgt spid="307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076"/>
                                        </p:tgtEl>
                                      </p:cBhvr>
                                    </p:animEffect>
                                    <p:set>
                                      <p:cBhvr>
                                        <p:cTn id="79" dur="1" fill="hold">
                                          <p:stCondLst>
                                            <p:cond delay="499"/>
                                          </p:stCondLst>
                                        </p:cTn>
                                        <p:tgtEl>
                                          <p:spTgt spid="307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084"/>
                                        </p:tgtEl>
                                        <p:attrNameLst>
                                          <p:attrName>style.visibility</p:attrName>
                                        </p:attrNameLst>
                                      </p:cBhvr>
                                      <p:to>
                                        <p:strVal val="visible"/>
                                      </p:to>
                                    </p:set>
                                    <p:animEffect transition="in" filter="fade">
                                      <p:cBhvr>
                                        <p:cTn id="84" dur="500"/>
                                        <p:tgtEl>
                                          <p:spTgt spid="308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084"/>
                                        </p:tgtEl>
                                      </p:cBhvr>
                                    </p:animEffect>
                                    <p:set>
                                      <p:cBhvr>
                                        <p:cTn id="89" dur="1" fill="hold">
                                          <p:stCondLst>
                                            <p:cond delay="499"/>
                                          </p:stCondLst>
                                        </p:cTn>
                                        <p:tgtEl>
                                          <p:spTgt spid="308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iterate type="lt">
                                    <p:tmPct val="0"/>
                                  </p:iterate>
                                  <p:childTnLst>
                                    <p:set>
                                      <p:cBhvr>
                                        <p:cTn id="93" dur="1" fill="hold">
                                          <p:stCondLst>
                                            <p:cond delay="0"/>
                                          </p:stCondLst>
                                        </p:cTn>
                                        <p:tgtEl>
                                          <p:spTgt spid="3">
                                            <p:txEl>
                                              <p:pRg st="3" end="3"/>
                                            </p:txEl>
                                          </p:spTgt>
                                        </p:tgtEl>
                                        <p:attrNameLst>
                                          <p:attrName>style.visibility</p:attrName>
                                        </p:attrNameLst>
                                      </p:cBhvr>
                                      <p:to>
                                        <p:strVal val="visible"/>
                                      </p:to>
                                    </p:set>
                                    <p:animEffect transition="in" filter="fade">
                                      <p:cBhvr>
                                        <p:cTn id="9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38D6EBF-9DEC-4CD1-8796-1BF16D675157}" type="slidenum">
              <a:rPr lang="en-US" altLang="en-US" b="0"/>
              <a:pPr eaLnBrk="1" hangingPunct="1"/>
              <a:t>55</a:t>
            </a:fld>
            <a:endParaRPr lang="en-US" altLang="en-US" b="0"/>
          </a:p>
        </p:txBody>
      </p:sp>
      <p:sp>
        <p:nvSpPr>
          <p:cNvPr id="166915" name="Rectangle 2"/>
          <p:cNvSpPr>
            <a:spLocks noGrp="1" noChangeArrowheads="1"/>
          </p:cNvSpPr>
          <p:nvPr>
            <p:ph type="title"/>
          </p:nvPr>
        </p:nvSpPr>
        <p:spPr/>
        <p:txBody>
          <a:bodyPr/>
          <a:lstStyle/>
          <a:p>
            <a:pPr eaLnBrk="1" hangingPunct="1"/>
            <a:endParaRPr lang="en-US" altLang="en-US" smtClean="0"/>
          </a:p>
        </p:txBody>
      </p:sp>
      <p:sp>
        <p:nvSpPr>
          <p:cNvPr id="166916" name="Rectangle 3"/>
          <p:cNvSpPr>
            <a:spLocks noGrp="1" noChangeArrowheads="1"/>
          </p:cNvSpPr>
          <p:nvPr>
            <p:ph type="body" idx="1"/>
          </p:nvPr>
        </p:nvSpPr>
        <p:spPr/>
        <p:txBody>
          <a:bodyPr/>
          <a:lstStyle/>
          <a:p>
            <a:pPr algn="ctr" eaLnBrk="1" hangingPunct="1">
              <a:buFontTx/>
              <a:buNone/>
            </a:pPr>
            <a:endParaRPr lang="en-US" altLang="en-US" smtClean="0"/>
          </a:p>
          <a:p>
            <a:pPr algn="ctr" eaLnBrk="1" hangingPunct="1">
              <a:buFontTx/>
              <a:buNone/>
            </a:pPr>
            <a:endParaRPr lang="en-US" altLang="en-US" smtClean="0"/>
          </a:p>
          <a:p>
            <a:pPr algn="ctr" eaLnBrk="1" hangingPunct="1">
              <a:buFontTx/>
              <a:buNone/>
            </a:pPr>
            <a:endParaRPr lang="en-US" altLang="en-US" smtClean="0"/>
          </a:p>
          <a:p>
            <a:pPr algn="ctr" eaLnBrk="1" hangingPunct="1">
              <a:buFontTx/>
              <a:buNone/>
            </a:pPr>
            <a:r>
              <a:rPr lang="en-US" altLang="en-US" smtClean="0"/>
              <a:t>That’s All, Folks!</a:t>
            </a:r>
          </a:p>
        </p:txBody>
      </p:sp>
      <p:pic>
        <p:nvPicPr>
          <p:cNvPr id="4" name="Loony Tunes -That's All Fol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0800" y="2812257"/>
            <a:ext cx="3048000" cy="2286000"/>
          </a:xfrm>
          <a:prstGeom prst="rect">
            <a:avLst/>
          </a:prstGeom>
        </p:spPr>
      </p:pic>
    </p:spTree>
    <p:extLst>
      <p:ext uri="{BB962C8B-B14F-4D97-AF65-F5344CB8AC3E}">
        <p14:creationId xmlns:p14="http://schemas.microsoft.com/office/powerpoint/2010/main" val="357827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volunteer…</a:t>
            </a:r>
            <a:endParaRPr lang="en-US" dirty="0"/>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5843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a:t>
            </a:r>
            <a:endParaRPr lang="en-US" dirty="0"/>
          </a:p>
        </p:txBody>
      </p:sp>
      <p:sp>
        <p:nvSpPr>
          <p:cNvPr id="3" name="Content Placeholder 2"/>
          <p:cNvSpPr>
            <a:spLocks noGrp="1"/>
          </p:cNvSpPr>
          <p:nvPr>
            <p:ph idx="1"/>
          </p:nvPr>
        </p:nvSpPr>
        <p:spPr/>
        <p:txBody>
          <a:bodyPr/>
          <a:lstStyle/>
          <a:p>
            <a:pPr marL="0" indent="0">
              <a:buNone/>
            </a:pPr>
            <a:r>
              <a:rPr lang="en-US" dirty="0" smtClean="0"/>
              <a:t>Here is another common substance. Most people commonly apply this to the skin daily.</a:t>
            </a:r>
          </a:p>
          <a:p>
            <a:pPr marL="0" indent="0">
              <a:buNone/>
            </a:pPr>
            <a:endParaRPr lang="en-US" dirty="0" smtClean="0"/>
          </a:p>
          <a:p>
            <a:pPr marL="0" indent="0">
              <a:buNone/>
            </a:pPr>
            <a:r>
              <a:rPr lang="en-US" dirty="0" smtClean="0"/>
              <a:t>I will again ask for a volunteer, but first, I’d like to describe it to you…</a:t>
            </a:r>
            <a:endParaRPr lang="en-US" dirty="0"/>
          </a:p>
        </p:txBody>
      </p:sp>
    </p:spTree>
    <p:extLst>
      <p:ext uri="{BB962C8B-B14F-4D97-AF65-F5344CB8AC3E}">
        <p14:creationId xmlns:p14="http://schemas.microsoft.com/office/powerpoint/2010/main" val="30560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90000"/>
              </a:lnSpc>
              <a:buNone/>
            </a:pPr>
            <a:r>
              <a:rPr lang="en-US" dirty="0" smtClean="0"/>
              <a:t>This is a </a:t>
            </a:r>
            <a:r>
              <a:rPr lang="en-US" altLang="en-US" dirty="0"/>
              <a:t>cocktail of about 4,000 </a:t>
            </a:r>
            <a:r>
              <a:rPr lang="en-US" altLang="en-US" dirty="0" smtClean="0"/>
              <a:t>ingredients including 80 </a:t>
            </a:r>
            <a:r>
              <a:rPr lang="en-US" altLang="en-US" dirty="0"/>
              <a:t>cancer-causing </a:t>
            </a:r>
            <a:r>
              <a:rPr lang="en-US" altLang="en-US" dirty="0" smtClean="0"/>
              <a:t>chemicals.</a:t>
            </a:r>
          </a:p>
          <a:p>
            <a:pPr marL="0" indent="0">
              <a:lnSpc>
                <a:spcPct val="90000"/>
              </a:lnSpc>
              <a:buNone/>
            </a:pPr>
            <a:endParaRPr lang="en-US" altLang="en-US" dirty="0"/>
          </a:p>
          <a:p>
            <a:pPr marL="0" indent="0">
              <a:lnSpc>
                <a:spcPct val="90000"/>
              </a:lnSpc>
              <a:buNone/>
            </a:pPr>
            <a:r>
              <a:rPr lang="en-US" altLang="en-US" dirty="0" smtClean="0"/>
              <a:t>Some are known to have the potential to induce cancer upon contact.</a:t>
            </a:r>
          </a:p>
          <a:p>
            <a:pPr marL="0" indent="0">
              <a:lnSpc>
                <a:spcPct val="90000"/>
              </a:lnSpc>
              <a:buNone/>
            </a:pPr>
            <a:endParaRPr lang="en-US" altLang="en-US" dirty="0"/>
          </a:p>
          <a:p>
            <a:pPr marL="0" indent="0">
              <a:lnSpc>
                <a:spcPct val="90000"/>
              </a:lnSpc>
              <a:buNone/>
            </a:pPr>
            <a:r>
              <a:rPr lang="en-US" altLang="en-US" dirty="0" smtClean="0"/>
              <a:t> </a:t>
            </a:r>
            <a:endParaRPr lang="en-US" altLang="en-US" dirty="0"/>
          </a:p>
          <a:p>
            <a:endParaRPr lang="en-US" dirty="0"/>
          </a:p>
        </p:txBody>
      </p:sp>
    </p:spTree>
    <p:extLst>
      <p:ext uri="{BB962C8B-B14F-4D97-AF65-F5344CB8AC3E}">
        <p14:creationId xmlns:p14="http://schemas.microsoft.com/office/powerpoint/2010/main" val="16114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lvl="0" indent="0">
              <a:spcBef>
                <a:spcPts val="0"/>
              </a:spcBef>
              <a:buNone/>
              <a:defRPr/>
            </a:pPr>
            <a:r>
              <a:rPr lang="en-US" altLang="en-US" dirty="0"/>
              <a:t>Some of the more notable ingredients include tars, sticky gooey substances that help hold the other stuff to the skin and are cancer inducers in their own right; formaldehyde, a well-known carcinogen; and cadmium, a single molecule of which can transform a healthy DNA strand into a cancer-causing one if it happens to show up at the wrong place at the wrong time.</a:t>
            </a:r>
          </a:p>
          <a:p>
            <a:pPr marL="0" indent="0">
              <a:lnSpc>
                <a:spcPct val="90000"/>
              </a:lnSpc>
              <a:buNone/>
            </a:pPr>
            <a:endParaRPr lang="en-US" altLang="en-US" dirty="0"/>
          </a:p>
          <a:p>
            <a:pPr marL="0" indent="0">
              <a:lnSpc>
                <a:spcPct val="90000"/>
              </a:lnSpc>
              <a:buNone/>
            </a:pPr>
            <a:r>
              <a:rPr lang="en-US" altLang="en-US" dirty="0" smtClean="0"/>
              <a:t> </a:t>
            </a:r>
            <a:endParaRPr lang="en-US" altLang="en-US" dirty="0"/>
          </a:p>
          <a:p>
            <a:endParaRPr lang="en-US" dirty="0"/>
          </a:p>
        </p:txBody>
      </p:sp>
    </p:spTree>
    <p:extLst>
      <p:ext uri="{BB962C8B-B14F-4D97-AF65-F5344CB8AC3E}">
        <p14:creationId xmlns:p14="http://schemas.microsoft.com/office/powerpoint/2010/main" val="803878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2412</TotalTime>
  <Words>4740</Words>
  <Application>Microsoft Office PowerPoint</Application>
  <PresentationFormat>On-screen Show (4:3)</PresentationFormat>
  <Paragraphs>326</Paragraphs>
  <Slides>55</Slides>
  <Notes>42</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0" baseType="lpstr">
      <vt:lpstr>Calibri</vt:lpstr>
      <vt:lpstr>Arial</vt:lpstr>
      <vt:lpstr>宋体</vt:lpstr>
      <vt:lpstr>Office Theme</vt:lpstr>
      <vt:lpstr>CorelDRAW</vt:lpstr>
      <vt:lpstr>I am Don “Orfeo” Rechtman</vt:lpstr>
      <vt:lpstr>PowerPoint Presentation</vt:lpstr>
      <vt:lpstr>70% of U.S. Olive Oil is Fake!!!</vt:lpstr>
      <vt:lpstr>PowerPoint Presentation</vt:lpstr>
      <vt:lpstr>PowerPoint Presentation</vt:lpstr>
      <vt:lpstr>A volunteer…</vt:lpstr>
      <vt:lpstr>Now…</vt:lpstr>
      <vt:lpstr>PowerPoint Presentation</vt:lpstr>
      <vt:lpstr>PowerPoint Presentation</vt:lpstr>
      <vt:lpstr>PowerPoint Presentation</vt:lpstr>
      <vt:lpstr>PowerPoint Presentation</vt:lpstr>
      <vt:lpstr>PowerPoint Presentation</vt:lpstr>
      <vt:lpstr>PowerPoint Presentation</vt:lpstr>
      <vt:lpstr>The Smoking Machine</vt:lpstr>
      <vt:lpstr>The Smoking Machine</vt:lpstr>
      <vt:lpstr>PowerPoint Presentation</vt:lpstr>
      <vt:lpstr>The Smoking Machine</vt:lpstr>
      <vt:lpstr> </vt:lpstr>
      <vt:lpstr>Some History of Smoking</vt:lpstr>
      <vt:lpstr>Some History of Smoking</vt:lpstr>
      <vt:lpstr>PowerPoint Presentation</vt:lpstr>
      <vt:lpstr>Modern History of Smoking</vt:lpstr>
      <vt:lpstr>Modern History of Smoking</vt:lpstr>
      <vt:lpstr>Modern History of Smoking</vt:lpstr>
      <vt:lpstr>PowerPoint Presentation</vt:lpstr>
      <vt:lpstr>What’s in a cigarette?</vt:lpstr>
      <vt:lpstr>What’s in a cigarette?</vt:lpstr>
      <vt:lpstr>What’s in a cigarette?</vt:lpstr>
      <vt:lpstr>What about Health?</vt:lpstr>
      <vt:lpstr>What about Health?</vt:lpstr>
      <vt:lpstr>What about Health?</vt:lpstr>
      <vt:lpstr>PowerPoint Presentation</vt:lpstr>
      <vt:lpstr>PowerPoint Presentation</vt:lpstr>
      <vt:lpstr>PowerPoint Presentation</vt:lpstr>
      <vt:lpstr>PowerPoint Presentation</vt:lpstr>
      <vt:lpstr>Some Basic Definitions</vt:lpstr>
      <vt:lpstr>Some Basic Definitions</vt:lpstr>
      <vt:lpstr>What about smoking in a car with windows rolled down?</vt:lpstr>
      <vt:lpstr>PowerPoint Presentation</vt:lpstr>
      <vt:lpstr>PowerPoint Presentation</vt:lpstr>
      <vt:lpstr>PowerPoint Presentation</vt:lpstr>
      <vt:lpstr>PowerPoint Presentation</vt:lpstr>
      <vt:lpstr>What Can You Do?</vt:lpstr>
      <vt:lpstr>What Can You Do?</vt:lpstr>
      <vt:lpstr>What Can You Do?</vt:lpstr>
      <vt:lpstr>What Can You Do?</vt:lpstr>
      <vt:lpstr>PowerPoint Presentation</vt:lpstr>
      <vt:lpstr>What Can You Do?</vt:lpstr>
      <vt:lpstr>What Can You Do?</vt:lpstr>
      <vt:lpstr>What Can You Do?</vt:lpstr>
      <vt:lpstr>What Can You Do?</vt:lpstr>
      <vt:lpstr>What Can You Do?</vt:lpstr>
      <vt:lpstr>Let’s Get Personal!</vt:lpstr>
      <vt:lpstr>Class Project Ideas</vt:lpstr>
      <vt:lpstr>PowerPoint Presentation</vt:lpstr>
    </vt:vector>
  </TitlesOfParts>
  <Company>The Music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Hidden Power of Remorse</dc:title>
  <dc:creator>User</dc:creator>
  <cp:lastModifiedBy>Don Rechtman</cp:lastModifiedBy>
  <cp:revision>121</cp:revision>
  <dcterms:created xsi:type="dcterms:W3CDTF">2015-08-07T14:22:20Z</dcterms:created>
  <dcterms:modified xsi:type="dcterms:W3CDTF">2021-01-06T01:47:37Z</dcterms:modified>
</cp:coreProperties>
</file>